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theme/theme3.xml" ContentType="application/vnd.openxmlformats-officedocument.theme+xml"/>
  <Override PartName="/ppt/slideLayouts/slideLayout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notesMasterIdLst>
    <p:notesMasterId r:id="rId45"/>
  </p:notesMasterIdLst>
  <p:sldIdLst>
    <p:sldId id="256" r:id="rId8"/>
    <p:sldId id="381" r:id="rId9"/>
    <p:sldId id="386" r:id="rId10"/>
    <p:sldId id="387" r:id="rId11"/>
    <p:sldId id="388" r:id="rId12"/>
    <p:sldId id="400" r:id="rId13"/>
    <p:sldId id="430" r:id="rId14"/>
    <p:sldId id="413" r:id="rId15"/>
    <p:sldId id="421" r:id="rId16"/>
    <p:sldId id="267" r:id="rId17"/>
    <p:sldId id="269" r:id="rId18"/>
    <p:sldId id="414" r:id="rId19"/>
    <p:sldId id="415" r:id="rId20"/>
    <p:sldId id="416" r:id="rId21"/>
    <p:sldId id="417" r:id="rId22"/>
    <p:sldId id="418" r:id="rId23"/>
    <p:sldId id="428" r:id="rId24"/>
    <p:sldId id="429" r:id="rId25"/>
    <p:sldId id="445" r:id="rId26"/>
    <p:sldId id="401" r:id="rId27"/>
    <p:sldId id="444" r:id="rId28"/>
    <p:sldId id="309" r:id="rId29"/>
    <p:sldId id="446" r:id="rId30"/>
    <p:sldId id="447" r:id="rId31"/>
    <p:sldId id="423" r:id="rId32"/>
    <p:sldId id="424" r:id="rId33"/>
    <p:sldId id="362" r:id="rId34"/>
    <p:sldId id="426" r:id="rId35"/>
    <p:sldId id="433" r:id="rId36"/>
    <p:sldId id="437" r:id="rId37"/>
    <p:sldId id="434" r:id="rId38"/>
    <p:sldId id="436" r:id="rId39"/>
    <p:sldId id="439" r:id="rId40"/>
    <p:sldId id="440" r:id="rId41"/>
    <p:sldId id="442" r:id="rId42"/>
    <p:sldId id="443" r:id="rId43"/>
    <p:sldId id="261" r:id="rId44"/>
  </p:sldIdLst>
  <p:sldSz cx="12192000" cy="6858000"/>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2FCDF10-F12A-4CF6-8B22-627A44D18408}">
          <p14:sldIdLst>
            <p14:sldId id="256"/>
          </p14:sldIdLst>
        </p14:section>
        <p14:section name="Teacher/leader information" id="{05DB9641-A31F-4096-985D-48FE49CBFD97}">
          <p14:sldIdLst>
            <p14:sldId id="381"/>
            <p14:sldId id="386"/>
            <p14:sldId id="387"/>
            <p14:sldId id="388"/>
            <p14:sldId id="400"/>
            <p14:sldId id="430"/>
            <p14:sldId id="413"/>
            <p14:sldId id="421"/>
            <p14:sldId id="267"/>
            <p14:sldId id="269"/>
            <p14:sldId id="414"/>
            <p14:sldId id="415"/>
            <p14:sldId id="416"/>
            <p14:sldId id="417"/>
            <p14:sldId id="418"/>
            <p14:sldId id="428"/>
            <p14:sldId id="429"/>
            <p14:sldId id="445"/>
            <p14:sldId id="401"/>
            <p14:sldId id="444"/>
            <p14:sldId id="309"/>
            <p14:sldId id="446"/>
            <p14:sldId id="447"/>
            <p14:sldId id="423"/>
            <p14:sldId id="424"/>
            <p14:sldId id="362"/>
            <p14:sldId id="426"/>
            <p14:sldId id="433"/>
            <p14:sldId id="437"/>
            <p14:sldId id="434"/>
            <p14:sldId id="436"/>
            <p14:sldId id="439"/>
            <p14:sldId id="440"/>
            <p14:sldId id="442"/>
            <p14:sldId id="443"/>
            <p14:sldId id="261"/>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6B17"/>
    <a:srgbClr val="FFFFFF"/>
    <a:srgbClr val="E46B2F"/>
    <a:srgbClr val="EDAD80"/>
    <a:srgbClr val="F9D4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99C6AE3-770B-4623-9D1E-88843A25E7FF}" v="2" dt="2026-03-04T15:10:23.937"/>
  </p1510:revLst>
</p1510:revInfo>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theme" Target="theme/theme1.xml"/><Relationship Id="rId8" Type="http://schemas.openxmlformats.org/officeDocument/2006/relationships/slide" Target="slides/slide1.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ire Theobald" userId="e5e96d6a-dffb-4be3-a7c9-5724c0a71d0d" providerId="ADAL" clId="{8198538B-C0E0-4215-931D-B5281D5D4D48}"/>
    <pc:docChg chg="undo custSel addSld delSld modSld sldOrd modSection">
      <pc:chgData name="Claire Theobald" userId="e5e96d6a-dffb-4be3-a7c9-5724c0a71d0d" providerId="ADAL" clId="{8198538B-C0E0-4215-931D-B5281D5D4D48}" dt="2026-03-04T15:11:17.059" v="2318" actId="1076"/>
      <pc:docMkLst>
        <pc:docMk/>
      </pc:docMkLst>
      <pc:sldChg chg="del">
        <pc:chgData name="Claire Theobald" userId="e5e96d6a-dffb-4be3-a7c9-5724c0a71d0d" providerId="ADAL" clId="{8198538B-C0E0-4215-931D-B5281D5D4D48}" dt="2026-03-04T10:34:14.665" v="1383" actId="47"/>
        <pc:sldMkLst>
          <pc:docMk/>
          <pc:sldMk cId="1571649078" sldId="262"/>
        </pc:sldMkLst>
      </pc:sldChg>
      <pc:sldChg chg="del">
        <pc:chgData name="Claire Theobald" userId="e5e96d6a-dffb-4be3-a7c9-5724c0a71d0d" providerId="ADAL" clId="{8198538B-C0E0-4215-931D-B5281D5D4D48}" dt="2026-03-04T10:34:13.470" v="1381" actId="47"/>
        <pc:sldMkLst>
          <pc:docMk/>
          <pc:sldMk cId="674638496" sldId="378"/>
        </pc:sldMkLst>
      </pc:sldChg>
      <pc:sldChg chg="modSp mod">
        <pc:chgData name="Claire Theobald" userId="e5e96d6a-dffb-4be3-a7c9-5724c0a71d0d" providerId="ADAL" clId="{8198538B-C0E0-4215-931D-B5281D5D4D48}" dt="2026-03-04T14:56:04.761" v="1997" actId="113"/>
        <pc:sldMkLst>
          <pc:docMk/>
          <pc:sldMk cId="3224061045" sldId="381"/>
        </pc:sldMkLst>
        <pc:spChg chg="mod">
          <ac:chgData name="Claire Theobald" userId="e5e96d6a-dffb-4be3-a7c9-5724c0a71d0d" providerId="ADAL" clId="{8198538B-C0E0-4215-931D-B5281D5D4D48}" dt="2026-03-04T14:56:04.761" v="1997" actId="113"/>
          <ac:spMkLst>
            <pc:docMk/>
            <pc:sldMk cId="3224061045" sldId="381"/>
            <ac:spMk id="3" creationId="{CF311873-E690-C1F6-403B-C4EF57455B83}"/>
          </ac:spMkLst>
        </pc:spChg>
      </pc:sldChg>
      <pc:sldChg chg="addSp delSp modSp mod ord">
        <pc:chgData name="Claire Theobald" userId="e5e96d6a-dffb-4be3-a7c9-5724c0a71d0d" providerId="ADAL" clId="{8198538B-C0E0-4215-931D-B5281D5D4D48}" dt="2026-03-04T10:33:36.476" v="1373"/>
        <pc:sldMkLst>
          <pc:docMk/>
          <pc:sldMk cId="3936325745" sldId="386"/>
        </pc:sldMkLst>
      </pc:sldChg>
      <pc:sldChg chg="modSp mod">
        <pc:chgData name="Claire Theobald" userId="e5e96d6a-dffb-4be3-a7c9-5724c0a71d0d" providerId="ADAL" clId="{8198538B-C0E0-4215-931D-B5281D5D4D48}" dt="2026-02-06T10:51:36.348" v="498" actId="255"/>
        <pc:sldMkLst>
          <pc:docMk/>
          <pc:sldMk cId="3871558876" sldId="387"/>
        </pc:sldMkLst>
        <pc:spChg chg="mod">
          <ac:chgData name="Claire Theobald" userId="e5e96d6a-dffb-4be3-a7c9-5724c0a71d0d" providerId="ADAL" clId="{8198538B-C0E0-4215-931D-B5281D5D4D48}" dt="2026-02-06T10:51:36.348" v="498" actId="255"/>
          <ac:spMkLst>
            <pc:docMk/>
            <pc:sldMk cId="3871558876" sldId="387"/>
            <ac:spMk id="3" creationId="{CD2ADDFB-1734-B130-6CD5-F1904403DF77}"/>
          </ac:spMkLst>
        </pc:spChg>
      </pc:sldChg>
      <pc:sldChg chg="modSp mod">
        <pc:chgData name="Claire Theobald" userId="e5e96d6a-dffb-4be3-a7c9-5724c0a71d0d" providerId="ADAL" clId="{8198538B-C0E0-4215-931D-B5281D5D4D48}" dt="2026-03-04T15:11:17.059" v="2318" actId="1076"/>
        <pc:sldMkLst>
          <pc:docMk/>
          <pc:sldMk cId="3385335924" sldId="388"/>
        </pc:sldMkLst>
        <pc:spChg chg="mod">
          <ac:chgData name="Claire Theobald" userId="e5e96d6a-dffb-4be3-a7c9-5724c0a71d0d" providerId="ADAL" clId="{8198538B-C0E0-4215-931D-B5281D5D4D48}" dt="2026-03-04T15:11:06.728" v="2316" actId="20577"/>
          <ac:spMkLst>
            <pc:docMk/>
            <pc:sldMk cId="3385335924" sldId="388"/>
            <ac:spMk id="3" creationId="{7369B416-7996-BF99-0274-5FDAEEA53747}"/>
          </ac:spMkLst>
        </pc:spChg>
        <pc:spChg chg="mod">
          <ac:chgData name="Claire Theobald" userId="e5e96d6a-dffb-4be3-a7c9-5724c0a71d0d" providerId="ADAL" clId="{8198538B-C0E0-4215-931D-B5281D5D4D48}" dt="2026-03-04T15:11:17.059" v="2318" actId="1076"/>
          <ac:spMkLst>
            <pc:docMk/>
            <pc:sldMk cId="3385335924" sldId="388"/>
            <ac:spMk id="8" creationId="{64B900C1-A045-3D47-9B01-1E15DE5A2991}"/>
          </ac:spMkLst>
        </pc:spChg>
        <pc:graphicFrameChg chg="mod modGraphic">
          <ac:chgData name="Claire Theobald" userId="e5e96d6a-dffb-4be3-a7c9-5724c0a71d0d" providerId="ADAL" clId="{8198538B-C0E0-4215-931D-B5281D5D4D48}" dt="2026-03-04T15:11:13.372" v="2317" actId="1076"/>
          <ac:graphicFrameMkLst>
            <pc:docMk/>
            <pc:sldMk cId="3385335924" sldId="388"/>
            <ac:graphicFrameMk id="5" creationId="{A3B34ADD-527C-7E9C-6CBC-35CEC1CBA05D}"/>
          </ac:graphicFrameMkLst>
        </pc:graphicFrameChg>
      </pc:sldChg>
      <pc:sldChg chg="del">
        <pc:chgData name="Claire Theobald" userId="e5e96d6a-dffb-4be3-a7c9-5724c0a71d0d" providerId="ADAL" clId="{8198538B-C0E0-4215-931D-B5281D5D4D48}" dt="2026-03-04T10:34:15.260" v="1384" actId="47"/>
        <pc:sldMkLst>
          <pc:docMk/>
          <pc:sldMk cId="702720061" sldId="389"/>
        </pc:sldMkLst>
      </pc:sldChg>
      <pc:sldChg chg="del">
        <pc:chgData name="Claire Theobald" userId="e5e96d6a-dffb-4be3-a7c9-5724c0a71d0d" providerId="ADAL" clId="{8198538B-C0E0-4215-931D-B5281D5D4D48}" dt="2026-03-04T10:34:13.981" v="1382" actId="47"/>
        <pc:sldMkLst>
          <pc:docMk/>
          <pc:sldMk cId="244317857" sldId="391"/>
        </pc:sldMkLst>
      </pc:sldChg>
      <pc:sldChg chg="del">
        <pc:chgData name="Claire Theobald" userId="e5e96d6a-dffb-4be3-a7c9-5724c0a71d0d" providerId="ADAL" clId="{8198538B-C0E0-4215-931D-B5281D5D4D48}" dt="2026-03-04T10:34:16.643" v="1386" actId="47"/>
        <pc:sldMkLst>
          <pc:docMk/>
          <pc:sldMk cId="3389659975" sldId="392"/>
        </pc:sldMkLst>
      </pc:sldChg>
      <pc:sldChg chg="del">
        <pc:chgData name="Claire Theobald" userId="e5e96d6a-dffb-4be3-a7c9-5724c0a71d0d" providerId="ADAL" clId="{8198538B-C0E0-4215-931D-B5281D5D4D48}" dt="2026-03-04T10:34:15.941" v="1385" actId="47"/>
        <pc:sldMkLst>
          <pc:docMk/>
          <pc:sldMk cId="615073064" sldId="393"/>
        </pc:sldMkLst>
      </pc:sldChg>
      <pc:sldChg chg="del">
        <pc:chgData name="Claire Theobald" userId="e5e96d6a-dffb-4be3-a7c9-5724c0a71d0d" providerId="ADAL" clId="{8198538B-C0E0-4215-931D-B5281D5D4D48}" dt="2026-03-04T10:34:12.312" v="1379" actId="47"/>
        <pc:sldMkLst>
          <pc:docMk/>
          <pc:sldMk cId="443382041" sldId="395"/>
        </pc:sldMkLst>
      </pc:sldChg>
      <pc:sldChg chg="del">
        <pc:chgData name="Claire Theobald" userId="e5e96d6a-dffb-4be3-a7c9-5724c0a71d0d" providerId="ADAL" clId="{8198538B-C0E0-4215-931D-B5281D5D4D48}" dt="2026-03-04T10:34:11.009" v="1377" actId="47"/>
        <pc:sldMkLst>
          <pc:docMk/>
          <pc:sldMk cId="2873697276" sldId="399"/>
        </pc:sldMkLst>
      </pc:sldChg>
      <pc:sldChg chg="del">
        <pc:chgData name="Claire Theobald" userId="e5e96d6a-dffb-4be3-a7c9-5724c0a71d0d" providerId="ADAL" clId="{8198538B-C0E0-4215-931D-B5281D5D4D48}" dt="2026-03-04T10:34:20.257" v="1391" actId="47"/>
        <pc:sldMkLst>
          <pc:docMk/>
          <pc:sldMk cId="4053235011" sldId="403"/>
        </pc:sldMkLst>
      </pc:sldChg>
      <pc:sldChg chg="del">
        <pc:chgData name="Claire Theobald" userId="e5e96d6a-dffb-4be3-a7c9-5724c0a71d0d" providerId="ADAL" clId="{8198538B-C0E0-4215-931D-B5281D5D4D48}" dt="2026-03-04T10:34:21.567" v="1393" actId="47"/>
        <pc:sldMkLst>
          <pc:docMk/>
          <pc:sldMk cId="3522674672" sldId="404"/>
        </pc:sldMkLst>
      </pc:sldChg>
      <pc:sldChg chg="del">
        <pc:chgData name="Claire Theobald" userId="e5e96d6a-dffb-4be3-a7c9-5724c0a71d0d" providerId="ADAL" clId="{8198538B-C0E0-4215-931D-B5281D5D4D48}" dt="2026-03-04T10:34:18.293" v="1388" actId="47"/>
        <pc:sldMkLst>
          <pc:docMk/>
          <pc:sldMk cId="3491445042" sldId="406"/>
        </pc:sldMkLst>
      </pc:sldChg>
      <pc:sldChg chg="del">
        <pc:chgData name="Claire Theobald" userId="e5e96d6a-dffb-4be3-a7c9-5724c0a71d0d" providerId="ADAL" clId="{8198538B-C0E0-4215-931D-B5281D5D4D48}" dt="2026-03-04T10:34:19.346" v="1390" actId="47"/>
        <pc:sldMkLst>
          <pc:docMk/>
          <pc:sldMk cId="4078347112" sldId="407"/>
        </pc:sldMkLst>
      </pc:sldChg>
      <pc:sldChg chg="del">
        <pc:chgData name="Claire Theobald" userId="e5e96d6a-dffb-4be3-a7c9-5724c0a71d0d" providerId="ADAL" clId="{8198538B-C0E0-4215-931D-B5281D5D4D48}" dt="2026-03-04T10:34:20.807" v="1392" actId="47"/>
        <pc:sldMkLst>
          <pc:docMk/>
          <pc:sldMk cId="3624231530" sldId="408"/>
        </pc:sldMkLst>
      </pc:sldChg>
      <pc:sldChg chg="del">
        <pc:chgData name="Claire Theobald" userId="e5e96d6a-dffb-4be3-a7c9-5724c0a71d0d" providerId="ADAL" clId="{8198538B-C0E0-4215-931D-B5281D5D4D48}" dt="2026-03-04T10:34:18.797" v="1389" actId="47"/>
        <pc:sldMkLst>
          <pc:docMk/>
          <pc:sldMk cId="2756892248" sldId="409"/>
        </pc:sldMkLst>
      </pc:sldChg>
      <pc:sldChg chg="del">
        <pc:chgData name="Claire Theobald" userId="e5e96d6a-dffb-4be3-a7c9-5724c0a71d0d" providerId="ADAL" clId="{8198538B-C0E0-4215-931D-B5281D5D4D48}" dt="2026-03-04T10:34:17.742" v="1387" actId="47"/>
        <pc:sldMkLst>
          <pc:docMk/>
          <pc:sldMk cId="767852541" sldId="412"/>
        </pc:sldMkLst>
      </pc:sldChg>
      <pc:sldChg chg="modSp mod">
        <pc:chgData name="Claire Theobald" userId="e5e96d6a-dffb-4be3-a7c9-5724c0a71d0d" providerId="ADAL" clId="{8198538B-C0E0-4215-931D-B5281D5D4D48}" dt="2026-03-04T10:57:48.680" v="1995" actId="20577"/>
        <pc:sldMkLst>
          <pc:docMk/>
          <pc:sldMk cId="2116640937" sldId="430"/>
        </pc:sldMkLst>
        <pc:graphicFrameChg chg="modGraphic">
          <ac:chgData name="Claire Theobald" userId="e5e96d6a-dffb-4be3-a7c9-5724c0a71d0d" providerId="ADAL" clId="{8198538B-C0E0-4215-931D-B5281D5D4D48}" dt="2026-03-04T10:57:48.680" v="1995" actId="20577"/>
          <ac:graphicFrameMkLst>
            <pc:docMk/>
            <pc:sldMk cId="2116640937" sldId="430"/>
            <ac:graphicFrameMk id="7" creationId="{79BEF949-1701-6861-3924-8F85F9523B2A}"/>
          </ac:graphicFrameMkLst>
        </pc:graphicFrameChg>
      </pc:sldChg>
      <pc:sldChg chg="del">
        <pc:chgData name="Claire Theobald" userId="e5e96d6a-dffb-4be3-a7c9-5724c0a71d0d" providerId="ADAL" clId="{8198538B-C0E0-4215-931D-B5281D5D4D48}" dt="2026-03-04T10:34:11.573" v="1378" actId="47"/>
        <pc:sldMkLst>
          <pc:docMk/>
          <pc:sldMk cId="467327036" sldId="431"/>
        </pc:sldMkLst>
      </pc:sldChg>
      <pc:sldChg chg="del">
        <pc:chgData name="Claire Theobald" userId="e5e96d6a-dffb-4be3-a7c9-5724c0a71d0d" providerId="ADAL" clId="{8198538B-C0E0-4215-931D-B5281D5D4D48}" dt="2026-03-04T10:34:12.890" v="1380" actId="47"/>
        <pc:sldMkLst>
          <pc:docMk/>
          <pc:sldMk cId="1163668408" sldId="432"/>
        </pc:sldMkLst>
      </pc:sldChg>
      <pc:sldChg chg="delSp mod">
        <pc:chgData name="Claire Theobald" userId="e5e96d6a-dffb-4be3-a7c9-5724c0a71d0d" providerId="ADAL" clId="{8198538B-C0E0-4215-931D-B5281D5D4D48}" dt="2026-03-04T10:36:33.667" v="1394" actId="478"/>
        <pc:sldMkLst>
          <pc:docMk/>
          <pc:sldMk cId="2150421789" sldId="443"/>
        </pc:sldMkLst>
        <pc:spChg chg="del">
          <ac:chgData name="Claire Theobald" userId="e5e96d6a-dffb-4be3-a7c9-5724c0a71d0d" providerId="ADAL" clId="{8198538B-C0E0-4215-931D-B5281D5D4D48}" dt="2026-03-04T10:36:33.667" v="1394" actId="478"/>
          <ac:spMkLst>
            <pc:docMk/>
            <pc:sldMk cId="2150421789" sldId="443"/>
            <ac:spMk id="7" creationId="{72010DEE-61D1-BA3A-DD1A-0D4FDE95CE97}"/>
          </ac:spMkLst>
        </pc:spChg>
      </pc:sldChg>
      <pc:sldChg chg="modSp mod">
        <pc:chgData name="Claire Theobald" userId="e5e96d6a-dffb-4be3-a7c9-5724c0a71d0d" providerId="ADAL" clId="{8198538B-C0E0-4215-931D-B5281D5D4D48}" dt="2026-03-04T10:48:28.308" v="1397" actId="20577"/>
        <pc:sldMkLst>
          <pc:docMk/>
          <pc:sldMk cId="3041820497" sldId="444"/>
        </pc:sldMkLst>
        <pc:spChg chg="mod">
          <ac:chgData name="Claire Theobald" userId="e5e96d6a-dffb-4be3-a7c9-5724c0a71d0d" providerId="ADAL" clId="{8198538B-C0E0-4215-931D-B5281D5D4D48}" dt="2026-02-02T12:48:33.215" v="419" actId="207"/>
          <ac:spMkLst>
            <pc:docMk/>
            <pc:sldMk cId="3041820497" sldId="444"/>
            <ac:spMk id="2" creationId="{5BAA7DE2-A493-06EE-1FCC-5BB5574D1DFC}"/>
          </ac:spMkLst>
        </pc:spChg>
        <pc:graphicFrameChg chg="mod modGraphic">
          <ac:chgData name="Claire Theobald" userId="e5e96d6a-dffb-4be3-a7c9-5724c0a71d0d" providerId="ADAL" clId="{8198538B-C0E0-4215-931D-B5281D5D4D48}" dt="2026-03-04T10:48:28.308" v="1397" actId="20577"/>
          <ac:graphicFrameMkLst>
            <pc:docMk/>
            <pc:sldMk cId="3041820497" sldId="444"/>
            <ac:graphicFrameMk id="7" creationId="{416B7377-FBEC-5C00-9E41-B298DE5E5085}"/>
          </ac:graphicFrameMkLst>
        </pc:graphicFrameChg>
      </pc:sldChg>
      <pc:sldChg chg="addSp delSp modSp add mod">
        <pc:chgData name="Claire Theobald" userId="e5e96d6a-dffb-4be3-a7c9-5724c0a71d0d" providerId="ADAL" clId="{8198538B-C0E0-4215-931D-B5281D5D4D48}" dt="2026-02-06T14:57:04.814" v="1181" actId="1036"/>
        <pc:sldMkLst>
          <pc:docMk/>
          <pc:sldMk cId="2138876863" sldId="446"/>
        </pc:sldMkLst>
        <pc:spChg chg="mod">
          <ac:chgData name="Claire Theobald" userId="e5e96d6a-dffb-4be3-a7c9-5724c0a71d0d" providerId="ADAL" clId="{8198538B-C0E0-4215-931D-B5281D5D4D48}" dt="2026-02-06T14:54:05.972" v="1092" actId="1076"/>
          <ac:spMkLst>
            <pc:docMk/>
            <pc:sldMk cId="2138876863" sldId="446"/>
            <ac:spMk id="2" creationId="{1CAD971A-DCFD-87B6-A0B3-E15D34A0174E}"/>
          </ac:spMkLst>
        </pc:spChg>
        <pc:spChg chg="mod">
          <ac:chgData name="Claire Theobald" userId="e5e96d6a-dffb-4be3-a7c9-5724c0a71d0d" providerId="ADAL" clId="{8198538B-C0E0-4215-931D-B5281D5D4D48}" dt="2026-02-06T14:51:43.482" v="1044" actId="1038"/>
          <ac:spMkLst>
            <pc:docMk/>
            <pc:sldMk cId="2138876863" sldId="446"/>
            <ac:spMk id="3" creationId="{51775102-50C4-AE1B-A176-C28F250FB9D8}"/>
          </ac:spMkLst>
        </pc:spChg>
        <pc:spChg chg="mod">
          <ac:chgData name="Claire Theobald" userId="e5e96d6a-dffb-4be3-a7c9-5724c0a71d0d" providerId="ADAL" clId="{8198538B-C0E0-4215-931D-B5281D5D4D48}" dt="2026-02-06T14:51:11.824" v="1030" actId="1037"/>
          <ac:spMkLst>
            <pc:docMk/>
            <pc:sldMk cId="2138876863" sldId="446"/>
            <ac:spMk id="4" creationId="{2E43AA10-52A4-944E-A151-40EEA1D4E8DD}"/>
          </ac:spMkLst>
        </pc:spChg>
        <pc:spChg chg="mod ord">
          <ac:chgData name="Claire Theobald" userId="e5e96d6a-dffb-4be3-a7c9-5724c0a71d0d" providerId="ADAL" clId="{8198538B-C0E0-4215-931D-B5281D5D4D48}" dt="2026-02-06T14:57:04.814" v="1181" actId="1036"/>
          <ac:spMkLst>
            <pc:docMk/>
            <pc:sldMk cId="2138876863" sldId="446"/>
            <ac:spMk id="6" creationId="{93877272-8F61-FFB5-9CBB-DAED732326F4}"/>
          </ac:spMkLst>
        </pc:spChg>
        <pc:spChg chg="mod ord">
          <ac:chgData name="Claire Theobald" userId="e5e96d6a-dffb-4be3-a7c9-5724c0a71d0d" providerId="ADAL" clId="{8198538B-C0E0-4215-931D-B5281D5D4D48}" dt="2026-02-06T14:57:02.272" v="1179" actId="1036"/>
          <ac:spMkLst>
            <pc:docMk/>
            <pc:sldMk cId="2138876863" sldId="446"/>
            <ac:spMk id="8" creationId="{996CFA48-C873-F75A-DDB6-1EE549869982}"/>
          </ac:spMkLst>
        </pc:spChg>
        <pc:picChg chg="mod modCrop">
          <ac:chgData name="Claire Theobald" userId="e5e96d6a-dffb-4be3-a7c9-5724c0a71d0d" providerId="ADAL" clId="{8198538B-C0E0-4215-931D-B5281D5D4D48}" dt="2026-02-06T14:56:54.109" v="1175" actId="14100"/>
          <ac:picMkLst>
            <pc:docMk/>
            <pc:sldMk cId="2138876863" sldId="446"/>
            <ac:picMk id="10" creationId="{EF9802B6-39D2-6E01-9D39-4CBB228B8CFF}"/>
          </ac:picMkLst>
        </pc:picChg>
        <pc:picChg chg="mod modCrop">
          <ac:chgData name="Claire Theobald" userId="e5e96d6a-dffb-4be3-a7c9-5724c0a71d0d" providerId="ADAL" clId="{8198538B-C0E0-4215-931D-B5281D5D4D48}" dt="2026-02-06T14:56:55.990" v="1176" actId="1076"/>
          <ac:picMkLst>
            <pc:docMk/>
            <pc:sldMk cId="2138876863" sldId="446"/>
            <ac:picMk id="12" creationId="{FAE008E7-CB08-2D80-38B4-6EE111AB5217}"/>
          </ac:picMkLst>
        </pc:picChg>
      </pc:sldChg>
      <pc:sldChg chg="addSp delSp modSp add mod">
        <pc:chgData name="Claire Theobald" userId="e5e96d6a-dffb-4be3-a7c9-5724c0a71d0d" providerId="ADAL" clId="{8198538B-C0E0-4215-931D-B5281D5D4D48}" dt="2026-02-06T15:00:30.340" v="1183" actId="208"/>
        <pc:sldMkLst>
          <pc:docMk/>
          <pc:sldMk cId="125921094" sldId="447"/>
        </pc:sldMkLst>
        <pc:spChg chg="mod">
          <ac:chgData name="Claire Theobald" userId="e5e96d6a-dffb-4be3-a7c9-5724c0a71d0d" providerId="ADAL" clId="{8198538B-C0E0-4215-931D-B5281D5D4D48}" dt="2026-02-06T14:55:35.019" v="1124" actId="313"/>
          <ac:spMkLst>
            <pc:docMk/>
            <pc:sldMk cId="125921094" sldId="447"/>
            <ac:spMk id="3" creationId="{3C848617-2095-5ED3-576E-337F96EB15E6}"/>
          </ac:spMkLst>
        </pc:spChg>
        <pc:spChg chg="mod">
          <ac:chgData name="Claire Theobald" userId="e5e96d6a-dffb-4be3-a7c9-5724c0a71d0d" providerId="ADAL" clId="{8198538B-C0E0-4215-931D-B5281D5D4D48}" dt="2026-02-06T14:56:45.633" v="1172" actId="1076"/>
          <ac:spMkLst>
            <pc:docMk/>
            <pc:sldMk cId="125921094" sldId="447"/>
            <ac:spMk id="6" creationId="{B2114D83-A1F7-2207-334E-6B9DA2475FD0}"/>
          </ac:spMkLst>
        </pc:spChg>
        <pc:spChg chg="mod">
          <ac:chgData name="Claire Theobald" userId="e5e96d6a-dffb-4be3-a7c9-5724c0a71d0d" providerId="ADAL" clId="{8198538B-C0E0-4215-931D-B5281D5D4D48}" dt="2026-02-06T14:56:21.273" v="1153" actId="1076"/>
          <ac:spMkLst>
            <pc:docMk/>
            <pc:sldMk cId="125921094" sldId="447"/>
            <ac:spMk id="8" creationId="{5D2D4324-5B92-B04A-8D2C-1756643A52A3}"/>
          </ac:spMkLst>
        </pc:spChg>
        <pc:picChg chg="add mod">
          <ac:chgData name="Claire Theobald" userId="e5e96d6a-dffb-4be3-a7c9-5724c0a71d0d" providerId="ADAL" clId="{8198538B-C0E0-4215-931D-B5281D5D4D48}" dt="2026-02-06T15:00:30.340" v="1183" actId="208"/>
          <ac:picMkLst>
            <pc:docMk/>
            <pc:sldMk cId="125921094" sldId="447"/>
            <ac:picMk id="7" creationId="{3711BB1C-8E3E-868B-FBB2-08B88A91BA2B}"/>
          </ac:picMkLst>
        </pc:picChg>
        <pc:picChg chg="add mod">
          <ac:chgData name="Claire Theobald" userId="e5e96d6a-dffb-4be3-a7c9-5724c0a71d0d" providerId="ADAL" clId="{8198538B-C0E0-4215-931D-B5281D5D4D48}" dt="2026-02-06T15:00:30.340" v="1183" actId="208"/>
          <ac:picMkLst>
            <pc:docMk/>
            <pc:sldMk cId="125921094" sldId="447"/>
            <ac:picMk id="9" creationId="{9F480D55-F667-2486-0C54-A8C60F5C3EBB}"/>
          </ac:picMkLst>
        </pc:picChg>
      </pc:sldChg>
    </pc:docChg>
  </pc:docChgLst>
  <pc:docChgLst>
    <pc:chgData name="Helena Gibson-Moore" userId="875fc5d6-068d-4bf7-9dd6-c64812d7d4d6" providerId="ADAL" clId="{C54ADDA4-D511-4966-8CE0-EED2EE20047A}"/>
    <pc:docChg chg="sldOrd">
      <pc:chgData name="Helena Gibson-Moore" userId="875fc5d6-068d-4bf7-9dd6-c64812d7d4d6" providerId="ADAL" clId="{C54ADDA4-D511-4966-8CE0-EED2EE20047A}" dt="2026-02-05T15:49:01.442" v="0" actId="20578"/>
      <pc:docMkLst>
        <pc:docMk/>
      </pc:docMkLst>
      <pc:sldChg chg="ord">
        <pc:chgData name="Helena Gibson-Moore" userId="875fc5d6-068d-4bf7-9dd6-c64812d7d4d6" providerId="ADAL" clId="{C54ADDA4-D511-4966-8CE0-EED2EE20047A}" dt="2026-02-05T15:49:01.442" v="0" actId="20578"/>
        <pc:sldMkLst>
          <pc:docMk/>
          <pc:sldMk cId="3224061045" sldId="3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A2CC2B9-9B0D-4F23-AFF6-1B1BDD722F59}" type="datetimeFigureOut">
              <a:rPr lang="en-GB" smtClean="0"/>
              <a:t>04/03/2026</a:t>
            </a:fld>
            <a:endParaRPr lang="en-GB"/>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B3876F67-764C-4FFF-B731-739338BB58B3}" type="slidenum">
              <a:rPr lang="en-GB" smtClean="0"/>
              <a:t>‹#›</a:t>
            </a:fld>
            <a:endParaRPr lang="en-GB"/>
          </a:p>
        </p:txBody>
      </p:sp>
    </p:spTree>
    <p:extLst>
      <p:ext uri="{BB962C8B-B14F-4D97-AF65-F5344CB8AC3E}">
        <p14:creationId xmlns:p14="http://schemas.microsoft.com/office/powerpoint/2010/main" val="12539530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876F67-764C-4FFF-B731-739338BB58B3}" type="slidenum">
              <a:rPr lang="en-GB" smtClean="0"/>
              <a:t>7</a:t>
            </a:fld>
            <a:endParaRPr lang="en-GB"/>
          </a:p>
        </p:txBody>
      </p:sp>
    </p:spTree>
    <p:extLst>
      <p:ext uri="{BB962C8B-B14F-4D97-AF65-F5344CB8AC3E}">
        <p14:creationId xmlns:p14="http://schemas.microsoft.com/office/powerpoint/2010/main" val="390590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03A14-7B36-3092-EFBA-38285524A9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3D4FC22-57F5-8063-B3B5-C4345EECB0C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9354AE-C94D-31CB-50A4-37785CB85297}"/>
              </a:ext>
            </a:extLst>
          </p:cNvPr>
          <p:cNvSpPr>
            <a:spLocks noGrp="1"/>
          </p:cNvSpPr>
          <p:nvPr>
            <p:ph type="body" idx="1"/>
          </p:nvPr>
        </p:nvSpPr>
        <p:spPr/>
        <p:txBody>
          <a:bodyPr/>
          <a:lstStyle/>
          <a:p>
            <a:endParaRPr lang="en-GB"/>
          </a:p>
        </p:txBody>
      </p:sp>
      <p:sp>
        <p:nvSpPr>
          <p:cNvPr id="4" name="Slide Number Placeholder 3">
            <a:extLst>
              <a:ext uri="{FF2B5EF4-FFF2-40B4-BE49-F238E27FC236}">
                <a16:creationId xmlns:a16="http://schemas.microsoft.com/office/drawing/2014/main" id="{F99FBA31-D42A-5BB1-0651-F1896A29FED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876F67-764C-4FFF-B731-739338BB58B3}"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8620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3876F67-764C-4FFF-B731-739338BB58B3}" type="slidenum">
              <a:rPr lang="en-GB" smtClean="0"/>
              <a:t>23</a:t>
            </a:fld>
            <a:endParaRPr lang="en-GB"/>
          </a:p>
        </p:txBody>
      </p:sp>
    </p:spTree>
    <p:extLst>
      <p:ext uri="{BB962C8B-B14F-4D97-AF65-F5344CB8AC3E}">
        <p14:creationId xmlns:p14="http://schemas.microsoft.com/office/powerpoint/2010/main" val="21108912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D378EF-0AAD-A056-3A78-CB39A6B594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4B3AB9-C8F9-FC32-3FCA-3DC11ACA7D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1763E5-F243-0D22-F4F1-C5E016726922}"/>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B518C0E3-0AF6-6AE4-1DF2-4BCBAD14417E}"/>
              </a:ext>
            </a:extLst>
          </p:cNvPr>
          <p:cNvSpPr>
            <a:spLocks noGrp="1"/>
          </p:cNvSpPr>
          <p:nvPr>
            <p:ph type="sldNum" sz="quarter" idx="5"/>
          </p:nvPr>
        </p:nvSpPr>
        <p:spPr/>
        <p:txBody>
          <a:bodyPr/>
          <a:lstStyle/>
          <a:p>
            <a:fld id="{B3876F67-764C-4FFF-B731-739338BB58B3}" type="slidenum">
              <a:rPr lang="en-GB" smtClean="0"/>
              <a:t>24</a:t>
            </a:fld>
            <a:endParaRPr lang="en-GB"/>
          </a:p>
        </p:txBody>
      </p:sp>
    </p:spTree>
    <p:extLst>
      <p:ext uri="{BB962C8B-B14F-4D97-AF65-F5344CB8AC3E}">
        <p14:creationId xmlns:p14="http://schemas.microsoft.com/office/powerpoint/2010/main" val="14311080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B3876F67-764C-4FFF-B731-739338BB58B3}" type="slidenum">
              <a:rPr lang="en-GB" smtClean="0"/>
              <a:t>37</a:t>
            </a:fld>
            <a:endParaRPr lang="en-GB"/>
          </a:p>
        </p:txBody>
      </p:sp>
    </p:spTree>
    <p:extLst>
      <p:ext uri="{BB962C8B-B14F-4D97-AF65-F5344CB8AC3E}">
        <p14:creationId xmlns:p14="http://schemas.microsoft.com/office/powerpoint/2010/main" val="42931613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D6B17"/>
                </a:solidFill>
                <a:latin typeface="Arial" charset="0"/>
                <a:ea typeface="Arial" charset="0"/>
                <a:cs typeface="Arial" charset="0"/>
              </a:defRPr>
            </a:lvl1pPr>
          </a:lstStyle>
          <a:p>
            <a:r>
              <a:rPr lang="en-US"/>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D6B17"/>
                </a:solidFill>
                <a:latin typeface="Arial" charset="0"/>
                <a:ea typeface="Arial" charset="0"/>
                <a:cs typeface="Arial" charset="0"/>
              </a:defRPr>
            </a:lvl1pPr>
          </a:lstStyle>
          <a:p>
            <a:r>
              <a:rPr lang="en-US"/>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9D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D6B17"/>
                </a:solidFill>
                <a:latin typeface="Arial" charset="0"/>
                <a:ea typeface="Arial" charset="0"/>
                <a:cs typeface="Arial" charset="0"/>
              </a:defRPr>
            </a:lvl1pPr>
          </a:lstStyle>
          <a:p>
            <a:r>
              <a:rPr lang="en-US"/>
              <a:t>Heading</a:t>
            </a:r>
          </a:p>
        </p:txBody>
      </p:sp>
    </p:spTree>
    <p:extLst>
      <p:ext uri="{BB962C8B-B14F-4D97-AF65-F5344CB8AC3E}">
        <p14:creationId xmlns:p14="http://schemas.microsoft.com/office/powerpoint/2010/main" val="28000793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3.xml"/><Relationship Id="rId1" Type="http://schemas.openxmlformats.org/officeDocument/2006/relationships/slideLayout" Target="../slideLayouts/slideLayout3.xml"/><Relationship Id="rId4" Type="http://schemas.openxmlformats.org/officeDocument/2006/relationships/hyperlink" Target="http://www.foodafactoflife.org.uk/" TargetMode="Externa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4.xml"/><Relationship Id="rId1" Type="http://schemas.openxmlformats.org/officeDocument/2006/relationships/slideLayout" Target="../slideLayouts/slideLayout4.xml"/><Relationship Id="rId4" Type="http://schemas.openxmlformats.org/officeDocument/2006/relationships/hyperlink" Target="http://www.foodafactoflife.org.uk/"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8" name="Picture 7"/>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9439453" y="358589"/>
            <a:ext cx="2044335" cy="1435165"/>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5"/>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a:t>
            </a:r>
            <a:r>
              <a:rPr lang="en-US" sz="900" b="0" i="0" baseline="0">
                <a:solidFill>
                  <a:schemeClr val="tx1"/>
                </a:solidFill>
                <a:latin typeface="Arial" charset="0"/>
                <a:ea typeface="Arial" charset="0"/>
                <a:cs typeface="Arial" charset="0"/>
              </a:rPr>
              <a:t> Food – </a:t>
            </a:r>
            <a:r>
              <a:rPr lang="en-US" sz="900" b="0" i="0">
                <a:solidFill>
                  <a:schemeClr val="tx1"/>
                </a:solidFill>
                <a:latin typeface="Arial" charset="0"/>
                <a:ea typeface="Arial" charset="0"/>
                <a:cs typeface="Arial" charset="0"/>
              </a:rPr>
              <a:t>a fact of life 2026</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37281" y="81023"/>
            <a:ext cx="12192000" cy="6858000"/>
          </a:xfrm>
          <a:prstGeom prst="rect">
            <a:avLst/>
          </a:prstGeom>
        </p:spPr>
      </p:pic>
      <p:sp>
        <p:nvSpPr>
          <p:cNvPr id="9" name="TextBox 8"/>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2026</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p:cNvSpPr txBox="1"/>
          <p:nvPr userDrawn="1"/>
        </p:nvSpPr>
        <p:spPr>
          <a:xfrm>
            <a:off x="1156447" y="6539528"/>
            <a:ext cx="10721788" cy="138499"/>
          </a:xfrm>
          <a:prstGeom prst="rect">
            <a:avLst/>
          </a:prstGeom>
          <a:noFill/>
        </p:spPr>
        <p:txBody>
          <a:bodyPr wrap="square" lIns="0" tIns="0" rIns="0" bIns="0" rtlCol="0">
            <a:spAutoFit/>
          </a:bodyPr>
          <a:lstStyle/>
          <a:p>
            <a:pPr algn="r"/>
            <a:r>
              <a:rPr lang="en-US" sz="900" b="0" i="0">
                <a:solidFill>
                  <a:schemeClr val="tx1"/>
                </a:solidFill>
                <a:latin typeface="Arial" charset="0"/>
                <a:ea typeface="Arial" charset="0"/>
                <a:cs typeface="Arial" charset="0"/>
                <a:hlinkClick r:id="rId4"/>
              </a:rPr>
              <a:t>www.foodafactoflife.org.uk</a:t>
            </a:r>
            <a:r>
              <a:rPr lang="en-US" sz="900" b="0" i="0" baseline="0">
                <a:solidFill>
                  <a:schemeClr val="tx1"/>
                </a:solidFill>
                <a:latin typeface="Arial" charset="0"/>
                <a:ea typeface="Arial" charset="0"/>
                <a:cs typeface="Arial" charset="0"/>
              </a:rPr>
              <a:t>    </a:t>
            </a:r>
            <a:r>
              <a:rPr lang="en-US" sz="900" b="0" i="0">
                <a:solidFill>
                  <a:schemeClr val="tx1"/>
                </a:solidFill>
                <a:latin typeface="Arial" charset="0"/>
                <a:ea typeface="Arial" charset="0"/>
                <a:cs typeface="Arial" charset="0"/>
              </a:rPr>
              <a:t>© Food – a fact of life 2022</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3.xml"/><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16.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1.jpeg"/><Relationship Id="rId18" Type="http://schemas.openxmlformats.org/officeDocument/2006/relationships/image" Target="../media/image35.jpeg"/><Relationship Id="rId3" Type="http://schemas.openxmlformats.org/officeDocument/2006/relationships/image" Target="../media/image23.jpeg"/><Relationship Id="rId21"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19.jpeg"/><Relationship Id="rId17" Type="http://schemas.openxmlformats.org/officeDocument/2006/relationships/image" Target="../media/image15.jpeg"/><Relationship Id="rId2" Type="http://schemas.openxmlformats.org/officeDocument/2006/relationships/image" Target="../media/image33.jpeg"/><Relationship Id="rId16" Type="http://schemas.openxmlformats.org/officeDocument/2006/relationships/image" Target="../media/image14.jpeg"/><Relationship Id="rId20"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18.jpeg"/><Relationship Id="rId5" Type="http://schemas.openxmlformats.org/officeDocument/2006/relationships/image" Target="../media/image25.jpeg"/><Relationship Id="rId15" Type="http://schemas.openxmlformats.org/officeDocument/2006/relationships/image" Target="../media/image13.jpeg"/><Relationship Id="rId10" Type="http://schemas.openxmlformats.org/officeDocument/2006/relationships/image" Target="../media/image16.jpeg"/><Relationship Id="rId19" Type="http://schemas.openxmlformats.org/officeDocument/2006/relationships/image" Target="../media/image36.jpeg"/><Relationship Id="rId4" Type="http://schemas.openxmlformats.org/officeDocument/2006/relationships/image" Target="../media/image24.jpeg"/><Relationship Id="rId9" Type="http://schemas.openxmlformats.org/officeDocument/2006/relationships/image" Target="../media/image34.jpeg"/><Relationship Id="rId14" Type="http://schemas.openxmlformats.org/officeDocument/2006/relationships/image" Target="../media/image12.jpeg"/></Relationships>
</file>

<file path=ppt/slides/_rels/slide17.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1.jpeg"/><Relationship Id="rId18" Type="http://schemas.openxmlformats.org/officeDocument/2006/relationships/image" Target="../media/image35.jpeg"/><Relationship Id="rId3" Type="http://schemas.openxmlformats.org/officeDocument/2006/relationships/image" Target="../media/image23.jpeg"/><Relationship Id="rId21"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19.jpeg"/><Relationship Id="rId17" Type="http://schemas.openxmlformats.org/officeDocument/2006/relationships/image" Target="../media/image15.jpeg"/><Relationship Id="rId2" Type="http://schemas.openxmlformats.org/officeDocument/2006/relationships/image" Target="../media/image33.jpeg"/><Relationship Id="rId16" Type="http://schemas.openxmlformats.org/officeDocument/2006/relationships/image" Target="../media/image14.jpeg"/><Relationship Id="rId20"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18.jpeg"/><Relationship Id="rId5" Type="http://schemas.openxmlformats.org/officeDocument/2006/relationships/image" Target="../media/image25.jpeg"/><Relationship Id="rId15" Type="http://schemas.openxmlformats.org/officeDocument/2006/relationships/image" Target="../media/image13.jpeg"/><Relationship Id="rId10" Type="http://schemas.openxmlformats.org/officeDocument/2006/relationships/image" Target="../media/image16.jpeg"/><Relationship Id="rId19" Type="http://schemas.openxmlformats.org/officeDocument/2006/relationships/image" Target="../media/image36.jpeg"/><Relationship Id="rId4" Type="http://schemas.openxmlformats.org/officeDocument/2006/relationships/image" Target="../media/image24.jpeg"/><Relationship Id="rId9" Type="http://schemas.openxmlformats.org/officeDocument/2006/relationships/image" Target="../media/image34.jpeg"/><Relationship Id="rId14" Type="http://schemas.openxmlformats.org/officeDocument/2006/relationships/image" Target="../media/image12.jpeg"/></Relationships>
</file>

<file path=ppt/slides/_rels/slide18.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11.jpeg"/><Relationship Id="rId18" Type="http://schemas.openxmlformats.org/officeDocument/2006/relationships/image" Target="../media/image35.jpeg"/><Relationship Id="rId3" Type="http://schemas.openxmlformats.org/officeDocument/2006/relationships/image" Target="../media/image23.jpeg"/><Relationship Id="rId21" Type="http://schemas.openxmlformats.org/officeDocument/2006/relationships/image" Target="../media/image17.jpeg"/><Relationship Id="rId7" Type="http://schemas.openxmlformats.org/officeDocument/2006/relationships/image" Target="../media/image21.jpeg"/><Relationship Id="rId12" Type="http://schemas.openxmlformats.org/officeDocument/2006/relationships/image" Target="../media/image19.jpeg"/><Relationship Id="rId17" Type="http://schemas.openxmlformats.org/officeDocument/2006/relationships/image" Target="../media/image15.jpeg"/><Relationship Id="rId2" Type="http://schemas.openxmlformats.org/officeDocument/2006/relationships/image" Target="../media/image33.jpeg"/><Relationship Id="rId16" Type="http://schemas.openxmlformats.org/officeDocument/2006/relationships/image" Target="../media/image14.jpeg"/><Relationship Id="rId20" Type="http://schemas.openxmlformats.org/officeDocument/2006/relationships/image" Target="../media/image27.jpeg"/><Relationship Id="rId1" Type="http://schemas.openxmlformats.org/officeDocument/2006/relationships/slideLayout" Target="../slideLayouts/slideLayout3.xml"/><Relationship Id="rId6" Type="http://schemas.openxmlformats.org/officeDocument/2006/relationships/image" Target="../media/image20.jpeg"/><Relationship Id="rId11" Type="http://schemas.openxmlformats.org/officeDocument/2006/relationships/image" Target="../media/image18.jpeg"/><Relationship Id="rId5" Type="http://schemas.openxmlformats.org/officeDocument/2006/relationships/image" Target="../media/image25.jpeg"/><Relationship Id="rId15" Type="http://schemas.openxmlformats.org/officeDocument/2006/relationships/image" Target="../media/image13.jpeg"/><Relationship Id="rId10" Type="http://schemas.openxmlformats.org/officeDocument/2006/relationships/image" Target="../media/image16.jpeg"/><Relationship Id="rId19" Type="http://schemas.openxmlformats.org/officeDocument/2006/relationships/image" Target="../media/image36.jpeg"/><Relationship Id="rId4" Type="http://schemas.openxmlformats.org/officeDocument/2006/relationships/image" Target="../media/image24.jpeg"/><Relationship Id="rId9" Type="http://schemas.openxmlformats.org/officeDocument/2006/relationships/image" Target="../media/image34.jpeg"/><Relationship Id="rId1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37.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hyperlink" Target="https://www.foodafactoflife.org.uk/whole-school/food-a-fact-of-life-roadmaps/" TargetMode="External"/><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hyperlink" Target="https://youtu.be/LTq_86S5-nU" TargetMode="External"/><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41.jpg"/></Relationships>
</file>

<file path=ppt/slides/_rels/slide2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43.jp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xml"/><Relationship Id="rId4" Type="http://schemas.openxmlformats.org/officeDocument/2006/relationships/image" Target="../media/image50.jpe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image" Target="../media/image51.jpeg"/><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s>
</file>

<file path=ppt/slides/_rels/slide3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3.xml"/><Relationship Id="rId4" Type="http://schemas.openxmlformats.org/officeDocument/2006/relationships/image" Target="../media/image58.jpeg"/></Relationships>
</file>

<file path=ppt/slides/_rels/slide3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9.png"/><Relationship Id="rId7" Type="http://schemas.microsoft.com/office/2007/relationships/hdphoto" Target="../media/hdphoto4.wdp"/><Relationship Id="rId2"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2.jpeg"/><Relationship Id="rId4" Type="http://schemas.microsoft.com/office/2007/relationships/hdphoto" Target="../media/hdphoto3.wdp"/><Relationship Id="rId9" Type="http://schemas.microsoft.com/office/2007/relationships/hdphoto" Target="../media/hdphoto5.wdp"/></Relationships>
</file>

<file path=ppt/slides/_rels/slide3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xml"/><Relationship Id="rId4" Type="http://schemas.openxmlformats.org/officeDocument/2006/relationships/image" Target="../media/image49.jpeg"/></Relationships>
</file>

<file path=ppt/slides/_rels/slide3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www.foodafactoflife.org.uk/whole-school/whole-school-approach/guidelines-for-school-education-resources-about-food/"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hyperlink" Target="https://www.foodafactoflife.org.uk/whole-school/sustainable-healthy-food-new/#fivetoseven" TargetMode="Externa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hyperlink" Target="https://www.foodafactoflife.org.uk/media/1q0jjuf1/tasting-guide-g-311.docx" TargetMode="External"/><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hyperlink" Target="https://www.foodafactoflife.org.uk/3-5-years/healthy-eating-3-5-years/eatwell-guide-3-5-years/" TargetMode="External"/><Relationship Id="rId5" Type="http://schemas.openxmlformats.org/officeDocument/2006/relationships/hyperlink" Target="https://www.foodafactoflife.org.uk/media/voehkd0b/super-taster-certificate-ronnie-o-35c1.docx" TargetMode="External"/><Relationship Id="rId4" Type="http://schemas.openxmlformats.org/officeDocument/2006/relationships/hyperlink" Target="https://www.foodafactoflife.org.uk/media/km0fjlyq/my-food-book-ppt-35he1.pptx"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6628" y="3429000"/>
            <a:ext cx="9144000" cy="733096"/>
          </a:xfrm>
        </p:spPr>
        <p:txBody>
          <a:bodyPr/>
          <a:lstStyle/>
          <a:p>
            <a:r>
              <a:rPr lang="en-US"/>
              <a:t>Sustainable healthy food</a:t>
            </a:r>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9181" y="1840247"/>
            <a:ext cx="9238784" cy="720000"/>
          </a:xfrm>
        </p:spPr>
        <p:txBody>
          <a:bodyPr/>
          <a:lstStyle/>
          <a:p>
            <a:r>
              <a:rPr lang="en-GB" sz="3600"/>
              <a:t>We need lots of fruit and vegetables. </a:t>
            </a:r>
            <a:endParaRPr lang="en-US" sz="3600"/>
          </a:p>
        </p:txBody>
      </p:sp>
      <p:sp>
        <p:nvSpPr>
          <p:cNvPr id="3" name="Subtitle 2"/>
          <p:cNvSpPr>
            <a:spLocks noGrp="1"/>
          </p:cNvSpPr>
          <p:nvPr>
            <p:ph type="subTitle" idx="1"/>
          </p:nvPr>
        </p:nvSpPr>
        <p:spPr>
          <a:xfrm>
            <a:off x="585010" y="2255969"/>
            <a:ext cx="6985679" cy="2811687"/>
          </a:xfrm>
        </p:spPr>
        <p:txBody>
          <a:bodyPr/>
          <a:lstStyle/>
          <a:p>
            <a:pPr marL="0" indent="0">
              <a:buNone/>
            </a:pPr>
            <a:endParaRPr lang="en-US" sz="2800"/>
          </a:p>
          <a:p>
            <a:pPr marL="0" indent="0">
              <a:buNone/>
            </a:pPr>
            <a:endParaRPr lang="en-US" sz="2800"/>
          </a:p>
          <a:p>
            <a:pPr marL="0" indent="0">
              <a:buNone/>
            </a:pPr>
            <a:endParaRPr lang="en-US" sz="2800"/>
          </a:p>
          <a:p>
            <a:pPr marL="0" indent="0">
              <a:buNone/>
            </a:pPr>
            <a:endParaRPr lang="en-US" sz="2800"/>
          </a:p>
          <a:p>
            <a:pPr marL="0" indent="0">
              <a:buNone/>
            </a:pPr>
            <a:endParaRPr lang="en-US" sz="2800"/>
          </a:p>
          <a:p>
            <a:pPr marL="0" indent="0">
              <a:buNone/>
            </a:pPr>
            <a:endParaRPr lang="en-US" sz="2800" b="1"/>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8407" y="2975969"/>
            <a:ext cx="1713975" cy="152546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52382" y="2777984"/>
            <a:ext cx="2673005" cy="18429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5387" y="2871805"/>
            <a:ext cx="2348526" cy="152058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46862" y="2905259"/>
            <a:ext cx="2028280" cy="1284031"/>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7142" t="6274" r="7463" b="4312"/>
          <a:stretch/>
        </p:blipFill>
        <p:spPr>
          <a:xfrm>
            <a:off x="9771918" y="2889365"/>
            <a:ext cx="1505683" cy="1544893"/>
          </a:xfrm>
          <a:prstGeom prst="rect">
            <a:avLst/>
          </a:prstGeom>
        </p:spPr>
      </p:pic>
      <p:sp>
        <p:nvSpPr>
          <p:cNvPr id="10" name="Subtitle 2">
            <a:extLst>
              <a:ext uri="{FF2B5EF4-FFF2-40B4-BE49-F238E27FC236}">
                <a16:creationId xmlns:a16="http://schemas.microsoft.com/office/drawing/2014/main" id="{FBB4095B-A1A6-F51A-E72F-DD86CA6006D9}"/>
              </a:ext>
            </a:extLst>
          </p:cNvPr>
          <p:cNvSpPr txBox="1">
            <a:spLocks/>
          </p:cNvSpPr>
          <p:nvPr/>
        </p:nvSpPr>
        <p:spPr>
          <a:xfrm>
            <a:off x="3581586" y="5116147"/>
            <a:ext cx="5421844"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sz="3200"/>
              <a:t>What can you see here?</a:t>
            </a:r>
          </a:p>
          <a:p>
            <a:pPr marL="0" indent="0">
              <a:buFont typeface="Arial" charset="0"/>
              <a:buNone/>
            </a:pPr>
            <a:endParaRPr lang="en-US" sz="3200"/>
          </a:p>
        </p:txBody>
      </p:sp>
    </p:spTree>
    <p:extLst>
      <p:ext uri="{BB962C8B-B14F-4D97-AF65-F5344CB8AC3E}">
        <p14:creationId xmlns:p14="http://schemas.microsoft.com/office/powerpoint/2010/main" val="27317407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65947" y="1851635"/>
            <a:ext cx="10811264" cy="720000"/>
          </a:xfrm>
        </p:spPr>
        <p:txBody>
          <a:bodyPr/>
          <a:lstStyle/>
          <a:p>
            <a:r>
              <a:rPr lang="en-US"/>
              <a:t>We need </a:t>
            </a:r>
            <a:r>
              <a:rPr lang="en-GB"/>
              <a:t>foods like potatoes, bread, rice and pasta.</a:t>
            </a: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947" y="2771440"/>
            <a:ext cx="2482352" cy="2000471"/>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0006" y="2866445"/>
            <a:ext cx="2674895" cy="178536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44326" y="2933007"/>
            <a:ext cx="2462129" cy="1641419"/>
          </a:xfrm>
          <a:prstGeom prst="rect">
            <a:avLst/>
          </a:prstGeom>
        </p:spPr>
      </p:pic>
      <p:pic>
        <p:nvPicPr>
          <p:cNvPr id="9" name="Picture 8"/>
          <p:cNvPicPr>
            <a:picLocks noChangeAspect="1"/>
          </p:cNvPicPr>
          <p:nvPr/>
        </p:nvPicPr>
        <p:blipFill rotWithShape="1">
          <a:blip r:embed="rId5">
            <a:extLst>
              <a:ext uri="{28A0092B-C50C-407E-A947-70E740481C1C}">
                <a14:useLocalDpi xmlns:a14="http://schemas.microsoft.com/office/drawing/2010/main" val="0"/>
              </a:ext>
            </a:extLst>
          </a:blip>
          <a:srcRect l="10566" t="12179" r="10734" b="5430"/>
          <a:stretch/>
        </p:blipFill>
        <p:spPr>
          <a:xfrm>
            <a:off x="6096000" y="2959813"/>
            <a:ext cx="2287227" cy="1937791"/>
          </a:xfrm>
          <a:prstGeom prst="rect">
            <a:avLst/>
          </a:prstGeom>
        </p:spPr>
      </p:pic>
      <p:sp>
        <p:nvSpPr>
          <p:cNvPr id="16" name="Subtitle 2">
            <a:extLst>
              <a:ext uri="{FF2B5EF4-FFF2-40B4-BE49-F238E27FC236}">
                <a16:creationId xmlns:a16="http://schemas.microsoft.com/office/drawing/2014/main" id="{1D9F1ED0-23BB-23E0-706F-C428620AA01B}"/>
              </a:ext>
            </a:extLst>
          </p:cNvPr>
          <p:cNvSpPr txBox="1">
            <a:spLocks/>
          </p:cNvSpPr>
          <p:nvPr/>
        </p:nvSpPr>
        <p:spPr>
          <a:xfrm>
            <a:off x="2001221" y="5372868"/>
            <a:ext cx="8766816"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sz="3200"/>
              <a:t>Did you have any of these foods yesterday?</a:t>
            </a:r>
          </a:p>
          <a:p>
            <a:pPr marL="0" indent="0">
              <a:buFont typeface="Arial" charset="0"/>
              <a:buNone/>
            </a:pPr>
            <a:endParaRPr lang="en-US" sz="3200"/>
          </a:p>
        </p:txBody>
      </p:sp>
    </p:spTree>
    <p:extLst>
      <p:ext uri="{BB962C8B-B14F-4D97-AF65-F5344CB8AC3E}">
        <p14:creationId xmlns:p14="http://schemas.microsoft.com/office/powerpoint/2010/main" val="1915446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C5A73-89DB-B886-7223-5CDF8B6C31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593B25C-1733-6A57-2A0B-EF3C28657FFF}"/>
              </a:ext>
            </a:extLst>
          </p:cNvPr>
          <p:cNvSpPr>
            <a:spLocks noGrp="1"/>
          </p:cNvSpPr>
          <p:nvPr>
            <p:ph type="ctrTitle"/>
          </p:nvPr>
        </p:nvSpPr>
        <p:spPr>
          <a:xfrm>
            <a:off x="586079" y="1637532"/>
            <a:ext cx="10497644" cy="720000"/>
          </a:xfrm>
        </p:spPr>
        <p:txBody>
          <a:bodyPr/>
          <a:lstStyle/>
          <a:p>
            <a:r>
              <a:rPr lang="en-US"/>
              <a:t>We need </a:t>
            </a:r>
            <a:r>
              <a:rPr lang="en-GB"/>
              <a:t>food like milk, cheese and yogurt.</a:t>
            </a:r>
            <a:br>
              <a:rPr lang="en-GB"/>
            </a:br>
            <a:br>
              <a:rPr lang="en-GB"/>
            </a:br>
            <a:endParaRPr lang="en-US"/>
          </a:p>
        </p:txBody>
      </p:sp>
      <p:sp>
        <p:nvSpPr>
          <p:cNvPr id="16" name="Subtitle 2">
            <a:extLst>
              <a:ext uri="{FF2B5EF4-FFF2-40B4-BE49-F238E27FC236}">
                <a16:creationId xmlns:a16="http://schemas.microsoft.com/office/drawing/2014/main" id="{9E2ABE87-F54A-4187-7006-34DC5B1AF36B}"/>
              </a:ext>
            </a:extLst>
          </p:cNvPr>
          <p:cNvSpPr txBox="1">
            <a:spLocks/>
          </p:cNvSpPr>
          <p:nvPr/>
        </p:nvSpPr>
        <p:spPr>
          <a:xfrm>
            <a:off x="2650672" y="5525678"/>
            <a:ext cx="6890656"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US" sz="3200"/>
              <a:t>Which of these is your </a:t>
            </a:r>
            <a:r>
              <a:rPr lang="en-US" sz="3200" err="1"/>
              <a:t>favourite</a:t>
            </a:r>
            <a:r>
              <a:rPr lang="en-US" sz="3200"/>
              <a:t>?</a:t>
            </a:r>
          </a:p>
          <a:p>
            <a:pPr marL="0" indent="0">
              <a:buFont typeface="Arial" charset="0"/>
              <a:buNone/>
            </a:pPr>
            <a:endParaRPr lang="en-US" sz="2800"/>
          </a:p>
        </p:txBody>
      </p:sp>
      <p:pic>
        <p:nvPicPr>
          <p:cNvPr id="3" name="Picture 2">
            <a:extLst>
              <a:ext uri="{FF2B5EF4-FFF2-40B4-BE49-F238E27FC236}">
                <a16:creationId xmlns:a16="http://schemas.microsoft.com/office/drawing/2014/main" id="{B02AF0AF-3FBD-E0A6-7792-04DA48894F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78446" y="2573746"/>
            <a:ext cx="3213604" cy="2143449"/>
          </a:xfrm>
          <a:prstGeom prst="rect">
            <a:avLst/>
          </a:prstGeom>
        </p:spPr>
      </p:pic>
      <p:pic>
        <p:nvPicPr>
          <p:cNvPr id="6" name="Picture 5">
            <a:extLst>
              <a:ext uri="{FF2B5EF4-FFF2-40B4-BE49-F238E27FC236}">
                <a16:creationId xmlns:a16="http://schemas.microsoft.com/office/drawing/2014/main" id="{F58ED278-ADBE-257A-A713-432243AA6318}"/>
              </a:ext>
            </a:extLst>
          </p:cNvPr>
          <p:cNvPicPr>
            <a:picLocks noChangeAspect="1"/>
          </p:cNvPicPr>
          <p:nvPr/>
        </p:nvPicPr>
        <p:blipFill rotWithShape="1">
          <a:blip r:embed="rId3">
            <a:extLst>
              <a:ext uri="{28A0092B-C50C-407E-A947-70E740481C1C}">
                <a14:useLocalDpi xmlns:a14="http://schemas.microsoft.com/office/drawing/2010/main" val="0"/>
              </a:ext>
            </a:extLst>
          </a:blip>
          <a:srcRect l="14837" t="21263" r="14730" b="9233"/>
          <a:stretch/>
        </p:blipFill>
        <p:spPr>
          <a:xfrm>
            <a:off x="1522897" y="2633647"/>
            <a:ext cx="2255549" cy="2388229"/>
          </a:xfrm>
          <a:prstGeom prst="rect">
            <a:avLst/>
          </a:prstGeom>
        </p:spPr>
      </p:pic>
      <p:pic>
        <p:nvPicPr>
          <p:cNvPr id="8" name="Picture 7">
            <a:extLst>
              <a:ext uri="{FF2B5EF4-FFF2-40B4-BE49-F238E27FC236}">
                <a16:creationId xmlns:a16="http://schemas.microsoft.com/office/drawing/2014/main" id="{6849F204-D6F9-4EF0-EBD1-BBB9188CFAD5}"/>
              </a:ext>
            </a:extLst>
          </p:cNvPr>
          <p:cNvPicPr>
            <a:picLocks noChangeAspect="1"/>
          </p:cNvPicPr>
          <p:nvPr/>
        </p:nvPicPr>
        <p:blipFill rotWithShape="1">
          <a:blip r:embed="rId4">
            <a:extLst>
              <a:ext uri="{28A0092B-C50C-407E-A947-70E740481C1C}">
                <a14:useLocalDpi xmlns:a14="http://schemas.microsoft.com/office/drawing/2010/main" val="0"/>
              </a:ext>
            </a:extLst>
          </a:blip>
          <a:srcRect t="20594" b="11683"/>
          <a:stretch/>
        </p:blipFill>
        <p:spPr>
          <a:xfrm>
            <a:off x="6786133" y="2441931"/>
            <a:ext cx="3254845" cy="2407077"/>
          </a:xfrm>
          <a:prstGeom prst="rect">
            <a:avLst/>
          </a:prstGeom>
        </p:spPr>
      </p:pic>
    </p:spTree>
    <p:extLst>
      <p:ext uri="{BB962C8B-B14F-4D97-AF65-F5344CB8AC3E}">
        <p14:creationId xmlns:p14="http://schemas.microsoft.com/office/powerpoint/2010/main" val="3004563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59838-D9D4-3465-9E85-F648DD6DE86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62B95A-DCEC-0DAD-FC60-2B8C234F742B}"/>
              </a:ext>
            </a:extLst>
          </p:cNvPr>
          <p:cNvSpPr>
            <a:spLocks noGrp="1"/>
          </p:cNvSpPr>
          <p:nvPr>
            <p:ph type="ctrTitle"/>
          </p:nvPr>
        </p:nvSpPr>
        <p:spPr>
          <a:xfrm>
            <a:off x="558358" y="1855281"/>
            <a:ext cx="11075282" cy="720000"/>
          </a:xfrm>
        </p:spPr>
        <p:txBody>
          <a:bodyPr/>
          <a:lstStyle/>
          <a:p>
            <a:r>
              <a:rPr lang="en-US"/>
              <a:t>We need </a:t>
            </a:r>
            <a:r>
              <a:rPr lang="en-GB"/>
              <a:t>food like beans, pulses, fish, eggs and meat.</a:t>
            </a:r>
            <a:br>
              <a:rPr lang="en-GB"/>
            </a:br>
            <a:endParaRPr lang="en-US"/>
          </a:p>
        </p:txBody>
      </p:sp>
      <p:sp>
        <p:nvSpPr>
          <p:cNvPr id="16" name="Subtitle 2">
            <a:extLst>
              <a:ext uri="{FF2B5EF4-FFF2-40B4-BE49-F238E27FC236}">
                <a16:creationId xmlns:a16="http://schemas.microsoft.com/office/drawing/2014/main" id="{D7FA8885-EDDD-7B34-6A4B-438E99D2E211}"/>
              </a:ext>
            </a:extLst>
          </p:cNvPr>
          <p:cNvSpPr txBox="1">
            <a:spLocks/>
          </p:cNvSpPr>
          <p:nvPr/>
        </p:nvSpPr>
        <p:spPr>
          <a:xfrm>
            <a:off x="2854433" y="5400632"/>
            <a:ext cx="6733333"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3200"/>
              <a:t>Can you name each food here? </a:t>
            </a:r>
          </a:p>
          <a:p>
            <a:pPr marL="0" indent="0">
              <a:buFont typeface="Arial" charset="0"/>
              <a:buNone/>
            </a:pPr>
            <a:endParaRPr lang="en-US" sz="3200"/>
          </a:p>
        </p:txBody>
      </p:sp>
      <p:pic>
        <p:nvPicPr>
          <p:cNvPr id="3" name="Picture 2">
            <a:extLst>
              <a:ext uri="{FF2B5EF4-FFF2-40B4-BE49-F238E27FC236}">
                <a16:creationId xmlns:a16="http://schemas.microsoft.com/office/drawing/2014/main" id="{528CC61C-3517-0BA5-7BD4-FBB0E83FA4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525" y="2920503"/>
            <a:ext cx="2138949" cy="1554303"/>
          </a:xfrm>
          <a:prstGeom prst="rect">
            <a:avLst/>
          </a:prstGeom>
        </p:spPr>
      </p:pic>
      <p:pic>
        <p:nvPicPr>
          <p:cNvPr id="6" name="Picture 5">
            <a:extLst>
              <a:ext uri="{FF2B5EF4-FFF2-40B4-BE49-F238E27FC236}">
                <a16:creationId xmlns:a16="http://schemas.microsoft.com/office/drawing/2014/main" id="{10EAC849-AEA9-4D71-7F10-CF8BEBAEE7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1309" y="2887846"/>
            <a:ext cx="1955022" cy="1554303"/>
          </a:xfrm>
          <a:prstGeom prst="rect">
            <a:avLst/>
          </a:prstGeom>
        </p:spPr>
      </p:pic>
      <p:pic>
        <p:nvPicPr>
          <p:cNvPr id="10" name="Picture 9">
            <a:extLst>
              <a:ext uri="{FF2B5EF4-FFF2-40B4-BE49-F238E27FC236}">
                <a16:creationId xmlns:a16="http://schemas.microsoft.com/office/drawing/2014/main" id="{E5AF000D-665B-74B0-D9EB-F9F9B89A8359}"/>
              </a:ext>
            </a:extLst>
          </p:cNvPr>
          <p:cNvPicPr>
            <a:picLocks noChangeAspect="1"/>
          </p:cNvPicPr>
          <p:nvPr/>
        </p:nvPicPr>
        <p:blipFill rotWithShape="1">
          <a:blip r:embed="rId4">
            <a:extLst>
              <a:ext uri="{28A0092B-C50C-407E-A947-70E740481C1C}">
                <a14:useLocalDpi xmlns:a14="http://schemas.microsoft.com/office/drawing/2010/main" val="0"/>
              </a:ext>
            </a:extLst>
          </a:blip>
          <a:srcRect l="8283" t="9726" r="6470" b="9482"/>
          <a:stretch/>
        </p:blipFill>
        <p:spPr>
          <a:xfrm>
            <a:off x="558359" y="2969847"/>
            <a:ext cx="1587954" cy="1504959"/>
          </a:xfrm>
          <a:prstGeom prst="rect">
            <a:avLst/>
          </a:prstGeom>
        </p:spPr>
      </p:pic>
      <p:pic>
        <p:nvPicPr>
          <p:cNvPr id="15" name="Picture 14" descr="A close up of food&#10;&#10;AI-generated content may be incorrect.">
            <a:extLst>
              <a:ext uri="{FF2B5EF4-FFF2-40B4-BE49-F238E27FC236}">
                <a16:creationId xmlns:a16="http://schemas.microsoft.com/office/drawing/2014/main" id="{B459B854-9932-1F60-3925-59E02E7A7079}"/>
              </a:ext>
            </a:extLst>
          </p:cNvPr>
          <p:cNvPicPr>
            <a:picLocks noChangeAspect="1"/>
          </p:cNvPicPr>
          <p:nvPr/>
        </p:nvPicPr>
        <p:blipFill>
          <a:blip r:embed="rId5"/>
          <a:stretch>
            <a:fillRect/>
          </a:stretch>
        </p:blipFill>
        <p:spPr>
          <a:xfrm>
            <a:off x="9252166" y="3146670"/>
            <a:ext cx="2138950" cy="1381762"/>
          </a:xfrm>
          <a:prstGeom prst="rect">
            <a:avLst/>
          </a:prstGeom>
        </p:spPr>
      </p:pic>
      <p:pic>
        <p:nvPicPr>
          <p:cNvPr id="5" name="Picture 4" descr="A picture containing vegetable&#10;&#10;Description automatically generated">
            <a:extLst>
              <a:ext uri="{FF2B5EF4-FFF2-40B4-BE49-F238E27FC236}">
                <a16:creationId xmlns:a16="http://schemas.microsoft.com/office/drawing/2014/main" id="{92CBE3DB-B8DE-5C1A-C8E3-F4C183F41CF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482904" y="3216496"/>
            <a:ext cx="2411953" cy="1118914"/>
          </a:xfrm>
          <a:prstGeom prst="rect">
            <a:avLst/>
          </a:prstGeom>
        </p:spPr>
      </p:pic>
    </p:spTree>
    <p:extLst>
      <p:ext uri="{BB962C8B-B14F-4D97-AF65-F5344CB8AC3E}">
        <p14:creationId xmlns:p14="http://schemas.microsoft.com/office/powerpoint/2010/main" val="188935726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7E2BE9-FC55-066A-6671-CC3A74D040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D0E0007-3C0E-9207-7894-5D5AAA5E311B}"/>
              </a:ext>
            </a:extLst>
          </p:cNvPr>
          <p:cNvSpPr>
            <a:spLocks noGrp="1"/>
          </p:cNvSpPr>
          <p:nvPr>
            <p:ph type="ctrTitle"/>
          </p:nvPr>
        </p:nvSpPr>
        <p:spPr>
          <a:xfrm>
            <a:off x="670405" y="1759471"/>
            <a:ext cx="8843710" cy="720000"/>
          </a:xfrm>
        </p:spPr>
        <p:txBody>
          <a:bodyPr/>
          <a:lstStyle/>
          <a:p>
            <a:r>
              <a:rPr lang="en-US"/>
              <a:t>We also need </a:t>
            </a:r>
            <a:r>
              <a:rPr lang="en-GB"/>
              <a:t>drinks like water and milk. </a:t>
            </a:r>
            <a:br>
              <a:rPr lang="en-GB"/>
            </a:br>
            <a:endParaRPr lang="en-US"/>
          </a:p>
        </p:txBody>
      </p:sp>
      <p:sp>
        <p:nvSpPr>
          <p:cNvPr id="16" name="Subtitle 2">
            <a:extLst>
              <a:ext uri="{FF2B5EF4-FFF2-40B4-BE49-F238E27FC236}">
                <a16:creationId xmlns:a16="http://schemas.microsoft.com/office/drawing/2014/main" id="{660BB2E6-E138-E041-C325-E56EE0B6C0AB}"/>
              </a:ext>
            </a:extLst>
          </p:cNvPr>
          <p:cNvSpPr txBox="1">
            <a:spLocks/>
          </p:cNvSpPr>
          <p:nvPr/>
        </p:nvSpPr>
        <p:spPr>
          <a:xfrm>
            <a:off x="1328057" y="5574803"/>
            <a:ext cx="9916885"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3200"/>
              <a:t>How many drinks of water have you had today?</a:t>
            </a:r>
          </a:p>
          <a:p>
            <a:pPr marL="0" indent="0">
              <a:buFont typeface="Arial" charset="0"/>
              <a:buNone/>
            </a:pPr>
            <a:endParaRPr lang="en-US" sz="3200"/>
          </a:p>
        </p:txBody>
      </p:sp>
      <p:pic>
        <p:nvPicPr>
          <p:cNvPr id="3" name="Picture 2" descr="A glass of milk&#10;&#10;Description automatically generated with medium confidence">
            <a:extLst>
              <a:ext uri="{FF2B5EF4-FFF2-40B4-BE49-F238E27FC236}">
                <a16:creationId xmlns:a16="http://schemas.microsoft.com/office/drawing/2014/main" id="{436CB3EE-73BB-6C8C-21EC-73AD73F91D9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842" t="14360" r="14374" b="3617"/>
          <a:stretch/>
        </p:blipFill>
        <p:spPr bwMode="auto">
          <a:xfrm>
            <a:off x="3265714" y="2691320"/>
            <a:ext cx="1349829" cy="2267072"/>
          </a:xfrm>
          <a:prstGeom prst="rect">
            <a:avLst/>
          </a:prstGeom>
          <a:noFill/>
          <a:ln>
            <a:noFill/>
          </a:ln>
          <a:extLst>
            <a:ext uri="{53640926-AAD7-44D8-BBD7-CCE9431645EC}">
              <a14:shadowObscured xmlns:a14="http://schemas.microsoft.com/office/drawing/2010/main"/>
            </a:ext>
          </a:extLst>
        </p:spPr>
      </p:pic>
      <p:pic>
        <p:nvPicPr>
          <p:cNvPr id="5" name="Picture 4" descr="A picture containing text&#10;&#10;Description automatically generated">
            <a:extLst>
              <a:ext uri="{FF2B5EF4-FFF2-40B4-BE49-F238E27FC236}">
                <a16:creationId xmlns:a16="http://schemas.microsoft.com/office/drawing/2014/main" id="{B6CB3D8C-B5C3-9845-9201-268EB400A1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207" t="12271" r="11313" b="12005"/>
          <a:stretch/>
        </p:blipFill>
        <p:spPr bwMode="auto">
          <a:xfrm>
            <a:off x="5288994" y="2768614"/>
            <a:ext cx="1461611" cy="218977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467857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844BC1-8887-A353-A07F-550A23F14E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7235215-9F22-1931-5C29-21F42BD55BCB}"/>
              </a:ext>
            </a:extLst>
          </p:cNvPr>
          <p:cNvSpPr>
            <a:spLocks noGrp="1"/>
          </p:cNvSpPr>
          <p:nvPr>
            <p:ph type="ctrTitle"/>
          </p:nvPr>
        </p:nvSpPr>
        <p:spPr>
          <a:xfrm>
            <a:off x="866346" y="1749249"/>
            <a:ext cx="10182654" cy="720000"/>
          </a:xfrm>
        </p:spPr>
        <p:txBody>
          <a:bodyPr/>
          <a:lstStyle/>
          <a:p>
            <a:r>
              <a:rPr lang="en-GB" sz="3600"/>
              <a:t>It is good to try lots of different types of food! </a:t>
            </a:r>
            <a:endParaRPr lang="en-US" sz="3600"/>
          </a:p>
        </p:txBody>
      </p:sp>
      <p:pic>
        <p:nvPicPr>
          <p:cNvPr id="4" name="Picture 3" descr="A child eating a pastry&#10;&#10;AI-generated content may be incorrect.">
            <a:extLst>
              <a:ext uri="{FF2B5EF4-FFF2-40B4-BE49-F238E27FC236}">
                <a16:creationId xmlns:a16="http://schemas.microsoft.com/office/drawing/2014/main" id="{0A425425-DC0C-48BA-AF97-507544270EC1}"/>
              </a:ext>
            </a:extLst>
          </p:cNvPr>
          <p:cNvPicPr>
            <a:picLocks noChangeAspect="1"/>
          </p:cNvPicPr>
          <p:nvPr/>
        </p:nvPicPr>
        <p:blipFill>
          <a:blip r:embed="rId2"/>
          <a:srcRect l="5364" r="15455"/>
          <a:stretch>
            <a:fillRect/>
          </a:stretch>
        </p:blipFill>
        <p:spPr>
          <a:xfrm>
            <a:off x="866346" y="2546919"/>
            <a:ext cx="3194565" cy="2691019"/>
          </a:xfrm>
          <a:prstGeom prst="rect">
            <a:avLst/>
          </a:prstGeom>
          <a:ln>
            <a:solidFill>
              <a:srgbClr val="ED6B17"/>
            </a:solidFill>
          </a:ln>
        </p:spPr>
      </p:pic>
      <p:sp>
        <p:nvSpPr>
          <p:cNvPr id="5" name="Subtitle 2">
            <a:extLst>
              <a:ext uri="{FF2B5EF4-FFF2-40B4-BE49-F238E27FC236}">
                <a16:creationId xmlns:a16="http://schemas.microsoft.com/office/drawing/2014/main" id="{42191A80-9E1A-2FF1-AB0A-C4E6391A790B}"/>
              </a:ext>
            </a:extLst>
          </p:cNvPr>
          <p:cNvSpPr txBox="1">
            <a:spLocks/>
          </p:cNvSpPr>
          <p:nvPr/>
        </p:nvSpPr>
        <p:spPr>
          <a:xfrm>
            <a:off x="2942330" y="5825356"/>
            <a:ext cx="6307339"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3200"/>
              <a:t>What are these children trying?</a:t>
            </a:r>
          </a:p>
          <a:p>
            <a:pPr marL="0" indent="0">
              <a:buFont typeface="Arial" charset="0"/>
              <a:buNone/>
            </a:pPr>
            <a:endParaRPr lang="en-US" sz="3200"/>
          </a:p>
        </p:txBody>
      </p:sp>
      <p:pic>
        <p:nvPicPr>
          <p:cNvPr id="7" name="Picture 6" descr="A close-up of a child eating cheese&#10;&#10;AI-generated content may be incorrect.">
            <a:extLst>
              <a:ext uri="{FF2B5EF4-FFF2-40B4-BE49-F238E27FC236}">
                <a16:creationId xmlns:a16="http://schemas.microsoft.com/office/drawing/2014/main" id="{2F8DD3AD-48F2-7E40-721E-2F180191E691}"/>
              </a:ext>
            </a:extLst>
          </p:cNvPr>
          <p:cNvPicPr>
            <a:picLocks noChangeAspect="1"/>
          </p:cNvPicPr>
          <p:nvPr/>
        </p:nvPicPr>
        <p:blipFill>
          <a:blip r:embed="rId3"/>
          <a:srcRect l="6216" r="8528"/>
          <a:stretch>
            <a:fillRect/>
          </a:stretch>
        </p:blipFill>
        <p:spPr>
          <a:xfrm>
            <a:off x="7310149" y="2546919"/>
            <a:ext cx="3416994" cy="2677304"/>
          </a:xfrm>
          <a:prstGeom prst="rect">
            <a:avLst/>
          </a:prstGeom>
          <a:ln>
            <a:solidFill>
              <a:srgbClr val="ED6B17"/>
            </a:solidFill>
          </a:ln>
        </p:spPr>
      </p:pic>
      <p:pic>
        <p:nvPicPr>
          <p:cNvPr id="9" name="Picture 8" descr="A child eating a slice of watermelon&#10;&#10;AI-generated content may be incorrect.">
            <a:extLst>
              <a:ext uri="{FF2B5EF4-FFF2-40B4-BE49-F238E27FC236}">
                <a16:creationId xmlns:a16="http://schemas.microsoft.com/office/drawing/2014/main" id="{9F3EA23F-7A99-046D-7232-0C80FE303313}"/>
              </a:ext>
            </a:extLst>
          </p:cNvPr>
          <p:cNvPicPr>
            <a:picLocks noChangeAspect="1"/>
          </p:cNvPicPr>
          <p:nvPr/>
        </p:nvPicPr>
        <p:blipFill>
          <a:blip r:embed="rId4"/>
          <a:srcRect l="20380" t="8507" r="18623" b="3679"/>
          <a:stretch>
            <a:fillRect/>
          </a:stretch>
        </p:blipFill>
        <p:spPr>
          <a:xfrm>
            <a:off x="4318678" y="2546919"/>
            <a:ext cx="2788132" cy="2677304"/>
          </a:xfrm>
          <a:prstGeom prst="rect">
            <a:avLst/>
          </a:prstGeom>
          <a:ln>
            <a:solidFill>
              <a:srgbClr val="ED6B17"/>
            </a:solidFill>
          </a:ln>
        </p:spPr>
      </p:pic>
    </p:spTree>
    <p:extLst>
      <p:ext uri="{BB962C8B-B14F-4D97-AF65-F5344CB8AC3E}">
        <p14:creationId xmlns:p14="http://schemas.microsoft.com/office/powerpoint/2010/main" val="25194762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6ABD22-8EA1-19EC-AC9F-1D3DCFBEEF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033A05-B74A-9936-A595-9100E5F5EC40}"/>
              </a:ext>
            </a:extLst>
          </p:cNvPr>
          <p:cNvSpPr>
            <a:spLocks noGrp="1"/>
          </p:cNvSpPr>
          <p:nvPr>
            <p:ph type="ctrTitle"/>
          </p:nvPr>
        </p:nvSpPr>
        <p:spPr>
          <a:xfrm>
            <a:off x="483095" y="1341047"/>
            <a:ext cx="5885048" cy="720000"/>
          </a:xfrm>
        </p:spPr>
        <p:txBody>
          <a:bodyPr/>
          <a:lstStyle/>
          <a:p>
            <a:r>
              <a:rPr lang="en-GB" sz="3600"/>
              <a:t>Find the food and drinks!</a:t>
            </a:r>
            <a:endParaRPr lang="en-US" sz="3600"/>
          </a:p>
        </p:txBody>
      </p:sp>
      <p:pic>
        <p:nvPicPr>
          <p:cNvPr id="4" name="Picture 3" descr="Roast chicken2">
            <a:extLst>
              <a:ext uri="{FF2B5EF4-FFF2-40B4-BE49-F238E27FC236}">
                <a16:creationId xmlns:a16="http://schemas.microsoft.com/office/drawing/2014/main" id="{E08EB1BA-7BA7-003C-51FC-D3957DFCC3F1}"/>
              </a:ext>
            </a:extLst>
          </p:cNvPr>
          <p:cNvPicPr>
            <a:picLocks noChangeAspect="1"/>
          </p:cNvPicPr>
          <p:nvPr/>
        </p:nvPicPr>
        <p:blipFill>
          <a:blip r:embed="rId2" cstate="print">
            <a:extLst>
              <a:ext uri="{28A0092B-C50C-407E-A947-70E740481C1C}">
                <a14:useLocalDpi xmlns:a14="http://schemas.microsoft.com/office/drawing/2010/main" val="0"/>
              </a:ext>
            </a:extLst>
          </a:blip>
          <a:srcRect l="7500" t="7500" r="7500"/>
          <a:stretch>
            <a:fillRect/>
          </a:stretch>
        </p:blipFill>
        <p:spPr bwMode="auto">
          <a:xfrm>
            <a:off x="9550571" y="3779882"/>
            <a:ext cx="1228058" cy="890483"/>
          </a:xfrm>
          <a:prstGeom prst="rect">
            <a:avLst/>
          </a:prstGeom>
          <a:noFill/>
          <a:ln>
            <a:noFill/>
          </a:ln>
        </p:spPr>
      </p:pic>
      <p:pic>
        <p:nvPicPr>
          <p:cNvPr id="3" name="Picture 2">
            <a:extLst>
              <a:ext uri="{FF2B5EF4-FFF2-40B4-BE49-F238E27FC236}">
                <a16:creationId xmlns:a16="http://schemas.microsoft.com/office/drawing/2014/main" id="{3E85D72D-0B35-FEA4-637E-149DE5B298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71" y="4995163"/>
            <a:ext cx="1315811" cy="956156"/>
          </a:xfrm>
          <a:prstGeom prst="rect">
            <a:avLst/>
          </a:prstGeom>
        </p:spPr>
      </p:pic>
      <p:pic>
        <p:nvPicPr>
          <p:cNvPr id="5" name="Picture 4">
            <a:extLst>
              <a:ext uri="{FF2B5EF4-FFF2-40B4-BE49-F238E27FC236}">
                <a16:creationId xmlns:a16="http://schemas.microsoft.com/office/drawing/2014/main" id="{E91EA010-9F71-78B3-CD3E-58B3B3AA15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226" y="2937418"/>
            <a:ext cx="1236632" cy="983161"/>
          </a:xfrm>
          <a:prstGeom prst="rect">
            <a:avLst/>
          </a:prstGeom>
        </p:spPr>
      </p:pic>
      <p:pic>
        <p:nvPicPr>
          <p:cNvPr id="6" name="Picture 5">
            <a:extLst>
              <a:ext uri="{FF2B5EF4-FFF2-40B4-BE49-F238E27FC236}">
                <a16:creationId xmlns:a16="http://schemas.microsoft.com/office/drawing/2014/main" id="{518FFFF6-B81C-F591-3962-94DE9A24AE96}"/>
              </a:ext>
            </a:extLst>
          </p:cNvPr>
          <p:cNvPicPr>
            <a:picLocks noChangeAspect="1"/>
          </p:cNvPicPr>
          <p:nvPr/>
        </p:nvPicPr>
        <p:blipFill rotWithShape="1">
          <a:blip r:embed="rId5">
            <a:extLst>
              <a:ext uri="{28A0092B-C50C-407E-A947-70E740481C1C}">
                <a14:useLocalDpi xmlns:a14="http://schemas.microsoft.com/office/drawing/2010/main" val="0"/>
              </a:ext>
            </a:extLst>
          </a:blip>
          <a:srcRect l="8283" t="9726" r="6470" b="9482"/>
          <a:stretch/>
        </p:blipFill>
        <p:spPr>
          <a:xfrm>
            <a:off x="3627561" y="4326267"/>
            <a:ext cx="1031525" cy="977612"/>
          </a:xfrm>
          <a:prstGeom prst="rect">
            <a:avLst/>
          </a:prstGeom>
        </p:spPr>
      </p:pic>
      <p:pic>
        <p:nvPicPr>
          <p:cNvPr id="7" name="Picture 6">
            <a:extLst>
              <a:ext uri="{FF2B5EF4-FFF2-40B4-BE49-F238E27FC236}">
                <a16:creationId xmlns:a16="http://schemas.microsoft.com/office/drawing/2014/main" id="{3F089019-F49E-2500-45B7-BCE3FFA838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643" y="4288673"/>
            <a:ext cx="1578429" cy="1052800"/>
          </a:xfrm>
          <a:prstGeom prst="rect">
            <a:avLst/>
          </a:prstGeom>
        </p:spPr>
      </p:pic>
      <p:pic>
        <p:nvPicPr>
          <p:cNvPr id="8" name="Picture 7">
            <a:extLst>
              <a:ext uri="{FF2B5EF4-FFF2-40B4-BE49-F238E27FC236}">
                <a16:creationId xmlns:a16="http://schemas.microsoft.com/office/drawing/2014/main" id="{611DDD47-E7AB-5778-FA81-D80A69AB9988}"/>
              </a:ext>
            </a:extLst>
          </p:cNvPr>
          <p:cNvPicPr>
            <a:picLocks noChangeAspect="1"/>
          </p:cNvPicPr>
          <p:nvPr/>
        </p:nvPicPr>
        <p:blipFill rotWithShape="1">
          <a:blip r:embed="rId7">
            <a:extLst>
              <a:ext uri="{28A0092B-C50C-407E-A947-70E740481C1C}">
                <a14:useLocalDpi xmlns:a14="http://schemas.microsoft.com/office/drawing/2010/main" val="0"/>
              </a:ext>
            </a:extLst>
          </a:blip>
          <a:srcRect l="14837" t="21263" r="14730" b="9233"/>
          <a:stretch/>
        </p:blipFill>
        <p:spPr>
          <a:xfrm>
            <a:off x="5660613" y="1766400"/>
            <a:ext cx="996335" cy="1054943"/>
          </a:xfrm>
          <a:prstGeom prst="rect">
            <a:avLst/>
          </a:prstGeom>
        </p:spPr>
      </p:pic>
      <p:pic>
        <p:nvPicPr>
          <p:cNvPr id="9" name="Picture 8">
            <a:extLst>
              <a:ext uri="{FF2B5EF4-FFF2-40B4-BE49-F238E27FC236}">
                <a16:creationId xmlns:a16="http://schemas.microsoft.com/office/drawing/2014/main" id="{42C0A45C-8975-20F8-351A-53C9CA47542E}"/>
              </a:ext>
            </a:extLst>
          </p:cNvPr>
          <p:cNvPicPr>
            <a:picLocks noChangeAspect="1"/>
          </p:cNvPicPr>
          <p:nvPr/>
        </p:nvPicPr>
        <p:blipFill rotWithShape="1">
          <a:blip r:embed="rId8">
            <a:extLst>
              <a:ext uri="{28A0092B-C50C-407E-A947-70E740481C1C}">
                <a14:useLocalDpi xmlns:a14="http://schemas.microsoft.com/office/drawing/2010/main" val="0"/>
              </a:ext>
            </a:extLst>
          </a:blip>
          <a:srcRect t="20594" b="11683"/>
          <a:stretch/>
        </p:blipFill>
        <p:spPr>
          <a:xfrm>
            <a:off x="7979835" y="2942454"/>
            <a:ext cx="1315811" cy="973091"/>
          </a:xfrm>
          <a:prstGeom prst="rect">
            <a:avLst/>
          </a:prstGeom>
        </p:spPr>
      </p:pic>
      <p:pic>
        <p:nvPicPr>
          <p:cNvPr id="11" name="Picture 10">
            <a:extLst>
              <a:ext uri="{FF2B5EF4-FFF2-40B4-BE49-F238E27FC236}">
                <a16:creationId xmlns:a16="http://schemas.microsoft.com/office/drawing/2014/main" id="{F515C858-9D2D-FD33-23A0-0151F3994B0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61" t="20245" r="13978" b="16339"/>
          <a:stretch/>
        </p:blipFill>
        <p:spPr bwMode="auto">
          <a:xfrm>
            <a:off x="9550571" y="2255483"/>
            <a:ext cx="1329677" cy="890484"/>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09726E79-30EC-47C1-4A87-2CA8383099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3947" y="2366819"/>
            <a:ext cx="1318041" cy="1062179"/>
          </a:xfrm>
          <a:prstGeom prst="rect">
            <a:avLst/>
          </a:prstGeom>
        </p:spPr>
      </p:pic>
      <p:pic>
        <p:nvPicPr>
          <p:cNvPr id="14" name="Picture 13">
            <a:extLst>
              <a:ext uri="{FF2B5EF4-FFF2-40B4-BE49-F238E27FC236}">
                <a16:creationId xmlns:a16="http://schemas.microsoft.com/office/drawing/2014/main" id="{830E04AA-984E-C5E9-F111-C394123EC14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7254" y="1945456"/>
            <a:ext cx="1459637" cy="973091"/>
          </a:xfrm>
          <a:prstGeom prst="rect">
            <a:avLst/>
          </a:prstGeom>
        </p:spPr>
      </p:pic>
      <p:pic>
        <p:nvPicPr>
          <p:cNvPr id="15" name="Picture 14">
            <a:extLst>
              <a:ext uri="{FF2B5EF4-FFF2-40B4-BE49-F238E27FC236}">
                <a16:creationId xmlns:a16="http://schemas.microsoft.com/office/drawing/2014/main" id="{92764496-B387-51E1-7753-42C6FA4F20CF}"/>
              </a:ext>
            </a:extLst>
          </p:cNvPr>
          <p:cNvPicPr>
            <a:picLocks noChangeAspect="1"/>
          </p:cNvPicPr>
          <p:nvPr/>
        </p:nvPicPr>
        <p:blipFill rotWithShape="1">
          <a:blip r:embed="rId12">
            <a:extLst>
              <a:ext uri="{28A0092B-C50C-407E-A947-70E740481C1C}">
                <a14:useLocalDpi xmlns:a14="http://schemas.microsoft.com/office/drawing/2010/main" val="0"/>
              </a:ext>
            </a:extLst>
          </a:blip>
          <a:srcRect l="10566" t="12179" r="10734" b="5430"/>
          <a:stretch/>
        </p:blipFill>
        <p:spPr>
          <a:xfrm>
            <a:off x="7061636" y="1685405"/>
            <a:ext cx="1214436" cy="1028898"/>
          </a:xfrm>
          <a:prstGeom prst="rect">
            <a:avLst/>
          </a:prstGeom>
        </p:spPr>
      </p:pic>
      <p:pic>
        <p:nvPicPr>
          <p:cNvPr id="16" name="Picture 15">
            <a:extLst>
              <a:ext uri="{FF2B5EF4-FFF2-40B4-BE49-F238E27FC236}">
                <a16:creationId xmlns:a16="http://schemas.microsoft.com/office/drawing/2014/main" id="{BE3BEE25-A6F5-BDC8-E1D5-862C405F844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71338" y="1357640"/>
            <a:ext cx="979233" cy="871534"/>
          </a:xfrm>
          <a:prstGeom prst="rect">
            <a:avLst/>
          </a:prstGeom>
        </p:spPr>
      </p:pic>
      <p:pic>
        <p:nvPicPr>
          <p:cNvPr id="17" name="Picture 16">
            <a:extLst>
              <a:ext uri="{FF2B5EF4-FFF2-40B4-BE49-F238E27FC236}">
                <a16:creationId xmlns:a16="http://schemas.microsoft.com/office/drawing/2014/main" id="{6C1F9C69-DE5B-B0D7-F311-1BF70C4830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58868" y="2168837"/>
            <a:ext cx="1394949" cy="961752"/>
          </a:xfrm>
          <a:prstGeom prst="rect">
            <a:avLst/>
          </a:prstGeom>
        </p:spPr>
      </p:pic>
      <p:pic>
        <p:nvPicPr>
          <p:cNvPr id="18" name="Picture 17">
            <a:extLst>
              <a:ext uri="{FF2B5EF4-FFF2-40B4-BE49-F238E27FC236}">
                <a16:creationId xmlns:a16="http://schemas.microsoft.com/office/drawing/2014/main" id="{4FD291A0-0992-3FDF-1C5D-9695B90153A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6359689" y="2896052"/>
            <a:ext cx="1464125" cy="947965"/>
          </a:xfrm>
          <a:prstGeom prst="rect">
            <a:avLst/>
          </a:prstGeom>
        </p:spPr>
      </p:pic>
      <p:pic>
        <p:nvPicPr>
          <p:cNvPr id="19" name="Picture 18">
            <a:extLst>
              <a:ext uri="{FF2B5EF4-FFF2-40B4-BE49-F238E27FC236}">
                <a16:creationId xmlns:a16="http://schemas.microsoft.com/office/drawing/2014/main" id="{7BED2104-8140-6101-1B7B-FAF00C552328}"/>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726560" y="3370035"/>
            <a:ext cx="1145573" cy="725221"/>
          </a:xfrm>
          <a:prstGeom prst="rect">
            <a:avLst/>
          </a:prstGeom>
        </p:spPr>
      </p:pic>
      <p:pic>
        <p:nvPicPr>
          <p:cNvPr id="20" name="Picture 19">
            <a:extLst>
              <a:ext uri="{FF2B5EF4-FFF2-40B4-BE49-F238E27FC236}">
                <a16:creationId xmlns:a16="http://schemas.microsoft.com/office/drawing/2014/main" id="{7C4A541C-BC1A-2A1E-27F4-625E013BBD24}"/>
              </a:ext>
            </a:extLst>
          </p:cNvPr>
          <p:cNvPicPr>
            <a:picLocks noChangeAspect="1"/>
          </p:cNvPicPr>
          <p:nvPr/>
        </p:nvPicPr>
        <p:blipFill rotWithShape="1">
          <a:blip r:embed="rId17">
            <a:extLst>
              <a:ext uri="{28A0092B-C50C-407E-A947-70E740481C1C}">
                <a14:useLocalDpi xmlns:a14="http://schemas.microsoft.com/office/drawing/2010/main" val="0"/>
              </a:ext>
            </a:extLst>
          </a:blip>
          <a:srcRect l="7142" t="6274" r="7463" b="4312"/>
          <a:stretch/>
        </p:blipFill>
        <p:spPr>
          <a:xfrm flipH="1">
            <a:off x="4605067" y="5229567"/>
            <a:ext cx="1066382" cy="1094151"/>
          </a:xfrm>
          <a:prstGeom prst="rect">
            <a:avLst/>
          </a:prstGeom>
        </p:spPr>
      </p:pic>
      <p:pic>
        <p:nvPicPr>
          <p:cNvPr id="22" name="Picture 21" descr="A picture containing bottle&#10;&#10;Description automatically generated">
            <a:extLst>
              <a:ext uri="{FF2B5EF4-FFF2-40B4-BE49-F238E27FC236}">
                <a16:creationId xmlns:a16="http://schemas.microsoft.com/office/drawing/2014/main" id="{D4AE641C-3405-9579-A1F6-E3D6115E13D8}"/>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710648" y="4348168"/>
            <a:ext cx="874312" cy="1168785"/>
          </a:xfrm>
          <a:prstGeom prst="rect">
            <a:avLst/>
          </a:prstGeom>
        </p:spPr>
      </p:pic>
      <p:pic>
        <p:nvPicPr>
          <p:cNvPr id="23" name="Picture 22" descr="A picture containing vessel, bottle&#10;&#10;Description automatically generated">
            <a:extLst>
              <a:ext uri="{FF2B5EF4-FFF2-40B4-BE49-F238E27FC236}">
                <a16:creationId xmlns:a16="http://schemas.microsoft.com/office/drawing/2014/main" id="{32E4C627-16D8-271D-BD21-8460D3B2034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4120" r="8448"/>
          <a:stretch/>
        </p:blipFill>
        <p:spPr bwMode="auto">
          <a:xfrm>
            <a:off x="10175719" y="5047711"/>
            <a:ext cx="967278" cy="1117477"/>
          </a:xfrm>
          <a:prstGeom prst="rect">
            <a:avLst/>
          </a:prstGeom>
          <a:noFill/>
          <a:ln>
            <a:noFill/>
          </a:ln>
          <a:extLst>
            <a:ext uri="{53640926-AAD7-44D8-BBD7-CCE9431645EC}">
              <a14:shadowObscured xmlns:a14="http://schemas.microsoft.com/office/drawing/2010/main"/>
            </a:ext>
          </a:extLst>
        </p:spPr>
      </p:pic>
      <p:sp>
        <p:nvSpPr>
          <p:cNvPr id="24" name="Title 1">
            <a:extLst>
              <a:ext uri="{FF2B5EF4-FFF2-40B4-BE49-F238E27FC236}">
                <a16:creationId xmlns:a16="http://schemas.microsoft.com/office/drawing/2014/main" id="{2F17B2FF-FAAB-4190-C243-2AE36F98B667}"/>
              </a:ext>
            </a:extLst>
          </p:cNvPr>
          <p:cNvSpPr txBox="1">
            <a:spLocks/>
          </p:cNvSpPr>
          <p:nvPr/>
        </p:nvSpPr>
        <p:spPr>
          <a:xfrm>
            <a:off x="389539" y="3644945"/>
            <a:ext cx="3125225" cy="2700435"/>
          </a:xfrm>
          <a:prstGeom prst="rect">
            <a:avLst/>
          </a:prstGeom>
          <a:ln>
            <a:solidFill>
              <a:srgbClr val="ED6B17"/>
            </a:solidFill>
          </a:ln>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br>
              <a:rPr lang="en-GB" sz="2400" dirty="0">
                <a:solidFill>
                  <a:schemeClr val="tx1"/>
                </a:solidFill>
              </a:rPr>
            </a:br>
            <a:r>
              <a:rPr lang="en-GB" sz="2400" dirty="0">
                <a:solidFill>
                  <a:schemeClr val="tx1"/>
                </a:solidFill>
              </a:rPr>
              <a:t>  Find a …</a:t>
            </a:r>
            <a:br>
              <a:rPr lang="en-GB" sz="2400" dirty="0">
                <a:solidFill>
                  <a:schemeClr val="tx1"/>
                </a:solidFill>
              </a:rPr>
            </a:br>
            <a:endParaRPr lang="en-GB" sz="2400" b="0" dirty="0">
              <a:solidFill>
                <a:schemeClr val="tx1"/>
              </a:solidFill>
            </a:endParaRPr>
          </a:p>
          <a:p>
            <a:r>
              <a:rPr lang="en-GB" sz="2400" b="0" dirty="0">
                <a:solidFill>
                  <a:schemeClr val="tx1"/>
                </a:solidFill>
              </a:rPr>
              <a:t>  white food or drink</a:t>
            </a:r>
            <a:br>
              <a:rPr lang="en-GB" sz="2400" b="0" dirty="0">
                <a:solidFill>
                  <a:schemeClr val="tx1"/>
                </a:solidFill>
              </a:rPr>
            </a:br>
            <a:endParaRPr lang="en-GB" sz="2400" b="0" dirty="0">
              <a:solidFill>
                <a:schemeClr val="tx1"/>
              </a:solidFill>
            </a:endParaRPr>
          </a:p>
          <a:p>
            <a:r>
              <a:rPr lang="en-GB" sz="2400" b="0" dirty="0">
                <a:solidFill>
                  <a:schemeClr val="tx1"/>
                </a:solidFill>
              </a:rPr>
              <a:t>  vegetable</a:t>
            </a:r>
            <a:br>
              <a:rPr lang="en-GB" sz="2400" b="0" dirty="0">
                <a:solidFill>
                  <a:schemeClr val="tx1"/>
                </a:solidFill>
              </a:rPr>
            </a:br>
            <a:endParaRPr lang="en-GB" sz="2400" b="0" dirty="0">
              <a:solidFill>
                <a:schemeClr val="tx1"/>
              </a:solidFill>
            </a:endParaRPr>
          </a:p>
          <a:p>
            <a:r>
              <a:rPr lang="en-GB" sz="2400" b="0" dirty="0">
                <a:solidFill>
                  <a:schemeClr val="tx1"/>
                </a:solidFill>
              </a:rPr>
              <a:t>  circular shaped food</a:t>
            </a:r>
          </a:p>
          <a:p>
            <a:endParaRPr lang="en-GB" sz="1800" b="0" dirty="0">
              <a:solidFill>
                <a:schemeClr val="tx1"/>
              </a:solidFill>
            </a:endParaRPr>
          </a:p>
        </p:txBody>
      </p:sp>
      <p:pic>
        <p:nvPicPr>
          <p:cNvPr id="25" name="Picture 24" descr="A picture containing vegetable&#10;&#10;Description automatically generated">
            <a:extLst>
              <a:ext uri="{FF2B5EF4-FFF2-40B4-BE49-F238E27FC236}">
                <a16:creationId xmlns:a16="http://schemas.microsoft.com/office/drawing/2014/main" id="{1FBCB4C3-EBF6-897C-81D2-5247C96CE32D}"/>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519568" y="2876662"/>
            <a:ext cx="1246858" cy="578422"/>
          </a:xfrm>
          <a:prstGeom prst="rect">
            <a:avLst/>
          </a:prstGeom>
        </p:spPr>
      </p:pic>
      <p:pic>
        <p:nvPicPr>
          <p:cNvPr id="21" name="Picture 20">
            <a:extLst>
              <a:ext uri="{FF2B5EF4-FFF2-40B4-BE49-F238E27FC236}">
                <a16:creationId xmlns:a16="http://schemas.microsoft.com/office/drawing/2014/main" id="{AD5DD71A-4A6E-6F61-306A-17DB9F79FA7A}"/>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20553" y="5628684"/>
            <a:ext cx="1459282" cy="974002"/>
          </a:xfrm>
          <a:prstGeom prst="rect">
            <a:avLst/>
          </a:prstGeom>
        </p:spPr>
      </p:pic>
    </p:spTree>
    <p:extLst>
      <p:ext uri="{BB962C8B-B14F-4D97-AF65-F5344CB8AC3E}">
        <p14:creationId xmlns:p14="http://schemas.microsoft.com/office/powerpoint/2010/main" val="16806218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779AD-CBCB-BDF9-C0B9-399358DEF8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5041A8-A4D0-CB20-9A2C-35561DD268E1}"/>
              </a:ext>
            </a:extLst>
          </p:cNvPr>
          <p:cNvSpPr>
            <a:spLocks noGrp="1"/>
          </p:cNvSpPr>
          <p:nvPr>
            <p:ph type="ctrTitle"/>
          </p:nvPr>
        </p:nvSpPr>
        <p:spPr>
          <a:xfrm>
            <a:off x="474641" y="1284021"/>
            <a:ext cx="5885048" cy="720000"/>
          </a:xfrm>
        </p:spPr>
        <p:txBody>
          <a:bodyPr/>
          <a:lstStyle/>
          <a:p>
            <a:r>
              <a:rPr lang="en-GB" sz="3600"/>
              <a:t>Find the food and drinks!</a:t>
            </a:r>
            <a:endParaRPr lang="en-US" sz="3600"/>
          </a:p>
        </p:txBody>
      </p:sp>
      <p:pic>
        <p:nvPicPr>
          <p:cNvPr id="4" name="Picture 3" descr="Roast chicken2">
            <a:extLst>
              <a:ext uri="{FF2B5EF4-FFF2-40B4-BE49-F238E27FC236}">
                <a16:creationId xmlns:a16="http://schemas.microsoft.com/office/drawing/2014/main" id="{1F476D20-BFB1-F303-9566-508C21BA0CB7}"/>
              </a:ext>
            </a:extLst>
          </p:cNvPr>
          <p:cNvPicPr>
            <a:picLocks noChangeAspect="1"/>
          </p:cNvPicPr>
          <p:nvPr/>
        </p:nvPicPr>
        <p:blipFill>
          <a:blip r:embed="rId2" cstate="print">
            <a:extLst>
              <a:ext uri="{28A0092B-C50C-407E-A947-70E740481C1C}">
                <a14:useLocalDpi xmlns:a14="http://schemas.microsoft.com/office/drawing/2010/main" val="0"/>
              </a:ext>
            </a:extLst>
          </a:blip>
          <a:srcRect l="7500" t="7500" r="7500"/>
          <a:stretch>
            <a:fillRect/>
          </a:stretch>
        </p:blipFill>
        <p:spPr bwMode="auto">
          <a:xfrm>
            <a:off x="9550571" y="3779882"/>
            <a:ext cx="1228058" cy="890483"/>
          </a:xfrm>
          <a:prstGeom prst="rect">
            <a:avLst/>
          </a:prstGeom>
          <a:noFill/>
          <a:ln>
            <a:noFill/>
          </a:ln>
        </p:spPr>
      </p:pic>
      <p:pic>
        <p:nvPicPr>
          <p:cNvPr id="3" name="Picture 2">
            <a:extLst>
              <a:ext uri="{FF2B5EF4-FFF2-40B4-BE49-F238E27FC236}">
                <a16:creationId xmlns:a16="http://schemas.microsoft.com/office/drawing/2014/main" id="{699E03A7-7A50-7C6D-0C31-9F4677A8F8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71" y="4995163"/>
            <a:ext cx="1315811" cy="956156"/>
          </a:xfrm>
          <a:prstGeom prst="rect">
            <a:avLst/>
          </a:prstGeom>
        </p:spPr>
      </p:pic>
      <p:pic>
        <p:nvPicPr>
          <p:cNvPr id="5" name="Picture 4">
            <a:extLst>
              <a:ext uri="{FF2B5EF4-FFF2-40B4-BE49-F238E27FC236}">
                <a16:creationId xmlns:a16="http://schemas.microsoft.com/office/drawing/2014/main" id="{8E25452F-DD7F-5FDC-9F1E-F403DA53F2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8226" y="2937418"/>
            <a:ext cx="1236632" cy="983161"/>
          </a:xfrm>
          <a:prstGeom prst="rect">
            <a:avLst/>
          </a:prstGeom>
        </p:spPr>
      </p:pic>
      <p:pic>
        <p:nvPicPr>
          <p:cNvPr id="6" name="Picture 5">
            <a:extLst>
              <a:ext uri="{FF2B5EF4-FFF2-40B4-BE49-F238E27FC236}">
                <a16:creationId xmlns:a16="http://schemas.microsoft.com/office/drawing/2014/main" id="{B2E4D57B-8EF4-5D29-E1FA-A477989F30C6}"/>
              </a:ext>
            </a:extLst>
          </p:cNvPr>
          <p:cNvPicPr>
            <a:picLocks noChangeAspect="1"/>
          </p:cNvPicPr>
          <p:nvPr/>
        </p:nvPicPr>
        <p:blipFill rotWithShape="1">
          <a:blip r:embed="rId5">
            <a:extLst>
              <a:ext uri="{28A0092B-C50C-407E-A947-70E740481C1C}">
                <a14:useLocalDpi xmlns:a14="http://schemas.microsoft.com/office/drawing/2010/main" val="0"/>
              </a:ext>
            </a:extLst>
          </a:blip>
          <a:srcRect l="8283" t="9726" r="6470" b="9482"/>
          <a:stretch/>
        </p:blipFill>
        <p:spPr>
          <a:xfrm>
            <a:off x="3627561" y="4326267"/>
            <a:ext cx="1031525" cy="977612"/>
          </a:xfrm>
          <a:prstGeom prst="rect">
            <a:avLst/>
          </a:prstGeom>
        </p:spPr>
      </p:pic>
      <p:pic>
        <p:nvPicPr>
          <p:cNvPr id="7" name="Picture 6">
            <a:extLst>
              <a:ext uri="{FF2B5EF4-FFF2-40B4-BE49-F238E27FC236}">
                <a16:creationId xmlns:a16="http://schemas.microsoft.com/office/drawing/2014/main" id="{0AD4FC3B-C4F6-AB75-BD7C-109E8273CD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643" y="4288673"/>
            <a:ext cx="1578429" cy="1052800"/>
          </a:xfrm>
          <a:prstGeom prst="rect">
            <a:avLst/>
          </a:prstGeom>
        </p:spPr>
      </p:pic>
      <p:pic>
        <p:nvPicPr>
          <p:cNvPr id="8" name="Picture 7">
            <a:extLst>
              <a:ext uri="{FF2B5EF4-FFF2-40B4-BE49-F238E27FC236}">
                <a16:creationId xmlns:a16="http://schemas.microsoft.com/office/drawing/2014/main" id="{015991BB-AF9F-4FDD-4C42-D09D0B153992}"/>
              </a:ext>
            </a:extLst>
          </p:cNvPr>
          <p:cNvPicPr>
            <a:picLocks noChangeAspect="1"/>
          </p:cNvPicPr>
          <p:nvPr/>
        </p:nvPicPr>
        <p:blipFill rotWithShape="1">
          <a:blip r:embed="rId7">
            <a:extLst>
              <a:ext uri="{28A0092B-C50C-407E-A947-70E740481C1C}">
                <a14:useLocalDpi xmlns:a14="http://schemas.microsoft.com/office/drawing/2010/main" val="0"/>
              </a:ext>
            </a:extLst>
          </a:blip>
          <a:srcRect l="14837" t="21263" r="14730" b="9233"/>
          <a:stretch/>
        </p:blipFill>
        <p:spPr>
          <a:xfrm>
            <a:off x="5660613" y="1766400"/>
            <a:ext cx="996335" cy="1054943"/>
          </a:xfrm>
          <a:prstGeom prst="rect">
            <a:avLst/>
          </a:prstGeom>
        </p:spPr>
      </p:pic>
      <p:pic>
        <p:nvPicPr>
          <p:cNvPr id="9" name="Picture 8">
            <a:extLst>
              <a:ext uri="{FF2B5EF4-FFF2-40B4-BE49-F238E27FC236}">
                <a16:creationId xmlns:a16="http://schemas.microsoft.com/office/drawing/2014/main" id="{941EE1F6-358E-E010-5AC1-FB30A37E9B69}"/>
              </a:ext>
            </a:extLst>
          </p:cNvPr>
          <p:cNvPicPr>
            <a:picLocks noChangeAspect="1"/>
          </p:cNvPicPr>
          <p:nvPr/>
        </p:nvPicPr>
        <p:blipFill rotWithShape="1">
          <a:blip r:embed="rId8">
            <a:extLst>
              <a:ext uri="{28A0092B-C50C-407E-A947-70E740481C1C}">
                <a14:useLocalDpi xmlns:a14="http://schemas.microsoft.com/office/drawing/2010/main" val="0"/>
              </a:ext>
            </a:extLst>
          </a:blip>
          <a:srcRect t="20594" b="11683"/>
          <a:stretch/>
        </p:blipFill>
        <p:spPr>
          <a:xfrm>
            <a:off x="7979835" y="2942454"/>
            <a:ext cx="1315811" cy="973091"/>
          </a:xfrm>
          <a:prstGeom prst="rect">
            <a:avLst/>
          </a:prstGeom>
        </p:spPr>
      </p:pic>
      <p:pic>
        <p:nvPicPr>
          <p:cNvPr id="11" name="Picture 10">
            <a:extLst>
              <a:ext uri="{FF2B5EF4-FFF2-40B4-BE49-F238E27FC236}">
                <a16:creationId xmlns:a16="http://schemas.microsoft.com/office/drawing/2014/main" id="{48B74FF8-B5C9-7994-E7AA-B4438115BC3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61" t="20245" r="13978" b="16339"/>
          <a:stretch/>
        </p:blipFill>
        <p:spPr bwMode="auto">
          <a:xfrm>
            <a:off x="9550571" y="2255483"/>
            <a:ext cx="1329677" cy="890484"/>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24519B7-CC5C-52FA-039D-E98A306A36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3947" y="2366819"/>
            <a:ext cx="1318041" cy="1062179"/>
          </a:xfrm>
          <a:prstGeom prst="rect">
            <a:avLst/>
          </a:prstGeom>
        </p:spPr>
      </p:pic>
      <p:pic>
        <p:nvPicPr>
          <p:cNvPr id="14" name="Picture 13">
            <a:extLst>
              <a:ext uri="{FF2B5EF4-FFF2-40B4-BE49-F238E27FC236}">
                <a16:creationId xmlns:a16="http://schemas.microsoft.com/office/drawing/2014/main" id="{245A69BD-DE81-D1A5-6932-6714967363B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7254" y="1945456"/>
            <a:ext cx="1459637" cy="973091"/>
          </a:xfrm>
          <a:prstGeom prst="rect">
            <a:avLst/>
          </a:prstGeom>
        </p:spPr>
      </p:pic>
      <p:pic>
        <p:nvPicPr>
          <p:cNvPr id="15" name="Picture 14">
            <a:extLst>
              <a:ext uri="{FF2B5EF4-FFF2-40B4-BE49-F238E27FC236}">
                <a16:creationId xmlns:a16="http://schemas.microsoft.com/office/drawing/2014/main" id="{8EB1C1D1-BDA7-CF46-DC80-0E59CFD5FFDC}"/>
              </a:ext>
            </a:extLst>
          </p:cNvPr>
          <p:cNvPicPr>
            <a:picLocks noChangeAspect="1"/>
          </p:cNvPicPr>
          <p:nvPr/>
        </p:nvPicPr>
        <p:blipFill rotWithShape="1">
          <a:blip r:embed="rId12">
            <a:extLst>
              <a:ext uri="{28A0092B-C50C-407E-A947-70E740481C1C}">
                <a14:useLocalDpi xmlns:a14="http://schemas.microsoft.com/office/drawing/2010/main" val="0"/>
              </a:ext>
            </a:extLst>
          </a:blip>
          <a:srcRect l="10566" t="12179" r="10734" b="5430"/>
          <a:stretch/>
        </p:blipFill>
        <p:spPr>
          <a:xfrm>
            <a:off x="7061636" y="1685405"/>
            <a:ext cx="1214436" cy="1028898"/>
          </a:xfrm>
          <a:prstGeom prst="rect">
            <a:avLst/>
          </a:prstGeom>
        </p:spPr>
      </p:pic>
      <p:pic>
        <p:nvPicPr>
          <p:cNvPr id="16" name="Picture 15">
            <a:extLst>
              <a:ext uri="{FF2B5EF4-FFF2-40B4-BE49-F238E27FC236}">
                <a16:creationId xmlns:a16="http://schemas.microsoft.com/office/drawing/2014/main" id="{41FD667B-13B8-6ECC-EC71-3C95C769765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571338" y="1357640"/>
            <a:ext cx="979233" cy="871534"/>
          </a:xfrm>
          <a:prstGeom prst="rect">
            <a:avLst/>
          </a:prstGeom>
        </p:spPr>
      </p:pic>
      <p:pic>
        <p:nvPicPr>
          <p:cNvPr id="17" name="Picture 16">
            <a:extLst>
              <a:ext uri="{FF2B5EF4-FFF2-40B4-BE49-F238E27FC236}">
                <a16:creationId xmlns:a16="http://schemas.microsoft.com/office/drawing/2014/main" id="{2F0A09C1-B7AF-1AD6-1CB6-4A5715F7FF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58868" y="2168837"/>
            <a:ext cx="1394949" cy="961752"/>
          </a:xfrm>
          <a:prstGeom prst="rect">
            <a:avLst/>
          </a:prstGeom>
        </p:spPr>
      </p:pic>
      <p:pic>
        <p:nvPicPr>
          <p:cNvPr id="18" name="Picture 17">
            <a:extLst>
              <a:ext uri="{FF2B5EF4-FFF2-40B4-BE49-F238E27FC236}">
                <a16:creationId xmlns:a16="http://schemas.microsoft.com/office/drawing/2014/main" id="{C730F491-E178-9076-45D5-C3946F02D69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6359689" y="2896052"/>
            <a:ext cx="1464125" cy="947965"/>
          </a:xfrm>
          <a:prstGeom prst="rect">
            <a:avLst/>
          </a:prstGeom>
        </p:spPr>
      </p:pic>
      <p:pic>
        <p:nvPicPr>
          <p:cNvPr id="19" name="Picture 18">
            <a:extLst>
              <a:ext uri="{FF2B5EF4-FFF2-40B4-BE49-F238E27FC236}">
                <a16:creationId xmlns:a16="http://schemas.microsoft.com/office/drawing/2014/main" id="{590C7E39-9D6C-B8FE-D9BA-8B876189401D}"/>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726560" y="3370035"/>
            <a:ext cx="1145573" cy="725221"/>
          </a:xfrm>
          <a:prstGeom prst="rect">
            <a:avLst/>
          </a:prstGeom>
        </p:spPr>
      </p:pic>
      <p:pic>
        <p:nvPicPr>
          <p:cNvPr id="20" name="Picture 19">
            <a:extLst>
              <a:ext uri="{FF2B5EF4-FFF2-40B4-BE49-F238E27FC236}">
                <a16:creationId xmlns:a16="http://schemas.microsoft.com/office/drawing/2014/main" id="{06A665A3-51A8-0DD4-37BE-D16268D680CE}"/>
              </a:ext>
            </a:extLst>
          </p:cNvPr>
          <p:cNvPicPr>
            <a:picLocks noChangeAspect="1"/>
          </p:cNvPicPr>
          <p:nvPr/>
        </p:nvPicPr>
        <p:blipFill rotWithShape="1">
          <a:blip r:embed="rId17">
            <a:extLst>
              <a:ext uri="{28A0092B-C50C-407E-A947-70E740481C1C}">
                <a14:useLocalDpi xmlns:a14="http://schemas.microsoft.com/office/drawing/2010/main" val="0"/>
              </a:ext>
            </a:extLst>
          </a:blip>
          <a:srcRect l="7142" t="6274" r="7463" b="4312"/>
          <a:stretch/>
        </p:blipFill>
        <p:spPr>
          <a:xfrm flipH="1">
            <a:off x="4605067" y="5404244"/>
            <a:ext cx="1066382" cy="1094151"/>
          </a:xfrm>
          <a:prstGeom prst="rect">
            <a:avLst/>
          </a:prstGeom>
        </p:spPr>
      </p:pic>
      <p:pic>
        <p:nvPicPr>
          <p:cNvPr id="22" name="Picture 21" descr="A picture containing bottle&#10;&#10;Description automatically generated">
            <a:extLst>
              <a:ext uri="{FF2B5EF4-FFF2-40B4-BE49-F238E27FC236}">
                <a16:creationId xmlns:a16="http://schemas.microsoft.com/office/drawing/2014/main" id="{4700A7A9-3BA8-BAE1-C1A9-4A308BAFB9C7}"/>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710648" y="4348168"/>
            <a:ext cx="874312" cy="1168785"/>
          </a:xfrm>
          <a:prstGeom prst="rect">
            <a:avLst/>
          </a:prstGeom>
        </p:spPr>
      </p:pic>
      <p:pic>
        <p:nvPicPr>
          <p:cNvPr id="23" name="Picture 22" descr="A picture containing vessel, bottle&#10;&#10;Description automatically generated">
            <a:extLst>
              <a:ext uri="{FF2B5EF4-FFF2-40B4-BE49-F238E27FC236}">
                <a16:creationId xmlns:a16="http://schemas.microsoft.com/office/drawing/2014/main" id="{D78067DF-ADDA-DF64-595B-AC4FE1D49CD4}"/>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4120" r="8448"/>
          <a:stretch/>
        </p:blipFill>
        <p:spPr bwMode="auto">
          <a:xfrm>
            <a:off x="10175719" y="5047711"/>
            <a:ext cx="967278" cy="1117477"/>
          </a:xfrm>
          <a:prstGeom prst="rect">
            <a:avLst/>
          </a:prstGeom>
          <a:noFill/>
          <a:ln>
            <a:noFill/>
          </a:ln>
          <a:extLst>
            <a:ext uri="{53640926-AAD7-44D8-BBD7-CCE9431645EC}">
              <a14:shadowObscured xmlns:a14="http://schemas.microsoft.com/office/drawing/2010/main"/>
            </a:ext>
          </a:extLst>
        </p:spPr>
      </p:pic>
      <p:sp>
        <p:nvSpPr>
          <p:cNvPr id="24" name="Title 1">
            <a:extLst>
              <a:ext uri="{FF2B5EF4-FFF2-40B4-BE49-F238E27FC236}">
                <a16:creationId xmlns:a16="http://schemas.microsoft.com/office/drawing/2014/main" id="{F80E36D8-57D2-C7FA-567E-C7ACFAFE8C62}"/>
              </a:ext>
            </a:extLst>
          </p:cNvPr>
          <p:cNvSpPr txBox="1">
            <a:spLocks/>
          </p:cNvSpPr>
          <p:nvPr/>
        </p:nvSpPr>
        <p:spPr>
          <a:xfrm>
            <a:off x="389539" y="3644945"/>
            <a:ext cx="2883279" cy="2957741"/>
          </a:xfrm>
          <a:prstGeom prst="rect">
            <a:avLst/>
          </a:prstGeom>
          <a:ln>
            <a:solidFill>
              <a:srgbClr val="ED6B17"/>
            </a:solidFill>
          </a:ln>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br>
              <a:rPr lang="en-GB" sz="2400">
                <a:solidFill>
                  <a:schemeClr val="tx1"/>
                </a:solidFill>
              </a:rPr>
            </a:br>
            <a:r>
              <a:rPr lang="en-GB" sz="2400">
                <a:solidFill>
                  <a:schemeClr val="tx1"/>
                </a:solidFill>
              </a:rPr>
              <a:t>  Find some …</a:t>
            </a:r>
            <a:br>
              <a:rPr lang="en-GB" sz="2400">
                <a:solidFill>
                  <a:schemeClr val="tx1"/>
                </a:solidFill>
              </a:rPr>
            </a:br>
            <a:endParaRPr lang="en-GB" sz="2400" b="0">
              <a:solidFill>
                <a:schemeClr val="tx1"/>
              </a:solidFill>
            </a:endParaRPr>
          </a:p>
          <a:p>
            <a:r>
              <a:rPr lang="en-GB" sz="2400" b="0">
                <a:solidFill>
                  <a:schemeClr val="tx1"/>
                </a:solidFill>
              </a:rPr>
              <a:t>  fish</a:t>
            </a:r>
            <a:br>
              <a:rPr lang="en-GB" sz="2400" b="0">
                <a:solidFill>
                  <a:schemeClr val="tx1"/>
                </a:solidFill>
              </a:rPr>
            </a:br>
            <a:endParaRPr lang="en-GB" sz="2400" b="0">
              <a:solidFill>
                <a:schemeClr val="tx1"/>
              </a:solidFill>
            </a:endParaRPr>
          </a:p>
          <a:p>
            <a:r>
              <a:rPr lang="en-GB" sz="2400" b="0">
                <a:solidFill>
                  <a:schemeClr val="tx1"/>
                </a:solidFill>
              </a:rPr>
              <a:t>  bread</a:t>
            </a:r>
            <a:br>
              <a:rPr lang="en-GB" sz="2400" b="0">
                <a:solidFill>
                  <a:schemeClr val="tx1"/>
                </a:solidFill>
              </a:rPr>
            </a:br>
            <a:endParaRPr lang="en-GB" sz="2400" b="0">
              <a:solidFill>
                <a:schemeClr val="tx1"/>
              </a:solidFill>
            </a:endParaRPr>
          </a:p>
          <a:p>
            <a:r>
              <a:rPr lang="en-GB" sz="2400" b="0">
                <a:solidFill>
                  <a:schemeClr val="tx1"/>
                </a:solidFill>
              </a:rPr>
              <a:t>  eggs</a:t>
            </a:r>
          </a:p>
          <a:p>
            <a:endParaRPr lang="en-GB" sz="1800" b="0">
              <a:solidFill>
                <a:schemeClr val="tx1"/>
              </a:solidFill>
            </a:endParaRPr>
          </a:p>
        </p:txBody>
      </p:sp>
      <p:pic>
        <p:nvPicPr>
          <p:cNvPr id="13" name="Picture 12" descr="A picture containing vegetable&#10;&#10;Description automatically generated">
            <a:extLst>
              <a:ext uri="{FF2B5EF4-FFF2-40B4-BE49-F238E27FC236}">
                <a16:creationId xmlns:a16="http://schemas.microsoft.com/office/drawing/2014/main" id="{87EBAF5D-9783-3D3A-E009-4A2EC6D6AC30}"/>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519568" y="2876662"/>
            <a:ext cx="1246858" cy="578422"/>
          </a:xfrm>
          <a:prstGeom prst="rect">
            <a:avLst/>
          </a:prstGeom>
        </p:spPr>
      </p:pic>
      <p:pic>
        <p:nvPicPr>
          <p:cNvPr id="21" name="Picture 20">
            <a:extLst>
              <a:ext uri="{FF2B5EF4-FFF2-40B4-BE49-F238E27FC236}">
                <a16:creationId xmlns:a16="http://schemas.microsoft.com/office/drawing/2014/main" id="{3679F4D4-119E-EE41-C2CE-2EFD689DBC8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520553" y="5628684"/>
            <a:ext cx="1459282" cy="974002"/>
          </a:xfrm>
          <a:prstGeom prst="rect">
            <a:avLst/>
          </a:prstGeom>
        </p:spPr>
      </p:pic>
    </p:spTree>
    <p:extLst>
      <p:ext uri="{BB962C8B-B14F-4D97-AF65-F5344CB8AC3E}">
        <p14:creationId xmlns:p14="http://schemas.microsoft.com/office/powerpoint/2010/main" val="1804540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A0E285-25C9-01BB-F0E6-64F04E61A5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651652-FC8D-B431-70A1-F9BCBF92CF3F}"/>
              </a:ext>
            </a:extLst>
          </p:cNvPr>
          <p:cNvSpPr>
            <a:spLocks noGrp="1"/>
          </p:cNvSpPr>
          <p:nvPr>
            <p:ph type="ctrTitle"/>
          </p:nvPr>
        </p:nvSpPr>
        <p:spPr>
          <a:xfrm>
            <a:off x="483095" y="1341047"/>
            <a:ext cx="5885048" cy="720000"/>
          </a:xfrm>
        </p:spPr>
        <p:txBody>
          <a:bodyPr/>
          <a:lstStyle/>
          <a:p>
            <a:r>
              <a:rPr lang="en-GB" sz="3600"/>
              <a:t>Find the food and drinks!</a:t>
            </a:r>
            <a:endParaRPr lang="en-US" sz="3600"/>
          </a:p>
        </p:txBody>
      </p:sp>
      <p:pic>
        <p:nvPicPr>
          <p:cNvPr id="4" name="Picture 3" descr="Roast chicken2">
            <a:extLst>
              <a:ext uri="{FF2B5EF4-FFF2-40B4-BE49-F238E27FC236}">
                <a16:creationId xmlns:a16="http://schemas.microsoft.com/office/drawing/2014/main" id="{8BA6A2F1-F96D-FAF7-1000-E513C0B57833}"/>
              </a:ext>
            </a:extLst>
          </p:cNvPr>
          <p:cNvPicPr>
            <a:picLocks noChangeAspect="1"/>
          </p:cNvPicPr>
          <p:nvPr/>
        </p:nvPicPr>
        <p:blipFill>
          <a:blip r:embed="rId2" cstate="print">
            <a:extLst>
              <a:ext uri="{28A0092B-C50C-407E-A947-70E740481C1C}">
                <a14:useLocalDpi xmlns:a14="http://schemas.microsoft.com/office/drawing/2010/main" val="0"/>
              </a:ext>
            </a:extLst>
          </a:blip>
          <a:srcRect l="7500" t="7500" r="7500"/>
          <a:stretch>
            <a:fillRect/>
          </a:stretch>
        </p:blipFill>
        <p:spPr bwMode="auto">
          <a:xfrm>
            <a:off x="9694792" y="3698456"/>
            <a:ext cx="1228058" cy="890483"/>
          </a:xfrm>
          <a:prstGeom prst="rect">
            <a:avLst/>
          </a:prstGeom>
          <a:noFill/>
          <a:ln>
            <a:noFill/>
          </a:ln>
        </p:spPr>
      </p:pic>
      <p:pic>
        <p:nvPicPr>
          <p:cNvPr id="3" name="Picture 2">
            <a:extLst>
              <a:ext uri="{FF2B5EF4-FFF2-40B4-BE49-F238E27FC236}">
                <a16:creationId xmlns:a16="http://schemas.microsoft.com/office/drawing/2014/main" id="{D9031A61-51DB-673C-63EE-5B06FA91CA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47271" y="4995163"/>
            <a:ext cx="1315811" cy="956156"/>
          </a:xfrm>
          <a:prstGeom prst="rect">
            <a:avLst/>
          </a:prstGeom>
        </p:spPr>
      </p:pic>
      <p:pic>
        <p:nvPicPr>
          <p:cNvPr id="5" name="Picture 4">
            <a:extLst>
              <a:ext uri="{FF2B5EF4-FFF2-40B4-BE49-F238E27FC236}">
                <a16:creationId xmlns:a16="http://schemas.microsoft.com/office/drawing/2014/main" id="{AB43E86F-A907-94C5-86E0-C3D90D99B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8189" y="2937417"/>
            <a:ext cx="1236632" cy="983161"/>
          </a:xfrm>
          <a:prstGeom prst="rect">
            <a:avLst/>
          </a:prstGeom>
        </p:spPr>
      </p:pic>
      <p:pic>
        <p:nvPicPr>
          <p:cNvPr id="6" name="Picture 5">
            <a:extLst>
              <a:ext uri="{FF2B5EF4-FFF2-40B4-BE49-F238E27FC236}">
                <a16:creationId xmlns:a16="http://schemas.microsoft.com/office/drawing/2014/main" id="{4471327F-0581-3DF0-1FD6-F9FDBAF0F984}"/>
              </a:ext>
            </a:extLst>
          </p:cNvPr>
          <p:cNvPicPr>
            <a:picLocks noChangeAspect="1"/>
          </p:cNvPicPr>
          <p:nvPr/>
        </p:nvPicPr>
        <p:blipFill rotWithShape="1">
          <a:blip r:embed="rId5">
            <a:extLst>
              <a:ext uri="{28A0092B-C50C-407E-A947-70E740481C1C}">
                <a14:useLocalDpi xmlns:a14="http://schemas.microsoft.com/office/drawing/2010/main" val="0"/>
              </a:ext>
            </a:extLst>
          </a:blip>
          <a:srcRect l="8283" t="9726" r="6470" b="9482"/>
          <a:stretch/>
        </p:blipFill>
        <p:spPr>
          <a:xfrm>
            <a:off x="4422935" y="4306174"/>
            <a:ext cx="1031525" cy="977612"/>
          </a:xfrm>
          <a:prstGeom prst="rect">
            <a:avLst/>
          </a:prstGeom>
        </p:spPr>
      </p:pic>
      <p:pic>
        <p:nvPicPr>
          <p:cNvPr id="7" name="Picture 6">
            <a:extLst>
              <a:ext uri="{FF2B5EF4-FFF2-40B4-BE49-F238E27FC236}">
                <a16:creationId xmlns:a16="http://schemas.microsoft.com/office/drawing/2014/main" id="{B261663C-2513-3AB5-5797-B84DDE9F14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29643" y="4288673"/>
            <a:ext cx="1578429" cy="1052800"/>
          </a:xfrm>
          <a:prstGeom prst="rect">
            <a:avLst/>
          </a:prstGeom>
        </p:spPr>
      </p:pic>
      <p:pic>
        <p:nvPicPr>
          <p:cNvPr id="8" name="Picture 7">
            <a:extLst>
              <a:ext uri="{FF2B5EF4-FFF2-40B4-BE49-F238E27FC236}">
                <a16:creationId xmlns:a16="http://schemas.microsoft.com/office/drawing/2014/main" id="{F7AF5396-7529-DF6E-0E32-20A5D436E0FE}"/>
              </a:ext>
            </a:extLst>
          </p:cNvPr>
          <p:cNvPicPr>
            <a:picLocks noChangeAspect="1"/>
          </p:cNvPicPr>
          <p:nvPr/>
        </p:nvPicPr>
        <p:blipFill rotWithShape="1">
          <a:blip r:embed="rId7">
            <a:extLst>
              <a:ext uri="{28A0092B-C50C-407E-A947-70E740481C1C}">
                <a14:useLocalDpi xmlns:a14="http://schemas.microsoft.com/office/drawing/2010/main" val="0"/>
              </a:ext>
            </a:extLst>
          </a:blip>
          <a:srcRect l="14837" t="21263" r="14730" b="9233"/>
          <a:stretch/>
        </p:blipFill>
        <p:spPr>
          <a:xfrm>
            <a:off x="5671449" y="1962326"/>
            <a:ext cx="996335" cy="1054943"/>
          </a:xfrm>
          <a:prstGeom prst="rect">
            <a:avLst/>
          </a:prstGeom>
        </p:spPr>
      </p:pic>
      <p:pic>
        <p:nvPicPr>
          <p:cNvPr id="9" name="Picture 8">
            <a:extLst>
              <a:ext uri="{FF2B5EF4-FFF2-40B4-BE49-F238E27FC236}">
                <a16:creationId xmlns:a16="http://schemas.microsoft.com/office/drawing/2014/main" id="{C96F52D0-0B5B-D9D7-918B-1CB1BFFA7E2B}"/>
              </a:ext>
            </a:extLst>
          </p:cNvPr>
          <p:cNvPicPr>
            <a:picLocks noChangeAspect="1"/>
          </p:cNvPicPr>
          <p:nvPr/>
        </p:nvPicPr>
        <p:blipFill rotWithShape="1">
          <a:blip r:embed="rId8">
            <a:extLst>
              <a:ext uri="{28A0092B-C50C-407E-A947-70E740481C1C}">
                <a14:useLocalDpi xmlns:a14="http://schemas.microsoft.com/office/drawing/2010/main" val="0"/>
              </a:ext>
            </a:extLst>
          </a:blip>
          <a:srcRect t="20594" b="11683"/>
          <a:stretch/>
        </p:blipFill>
        <p:spPr>
          <a:xfrm>
            <a:off x="8370838" y="2666638"/>
            <a:ext cx="1315811" cy="973091"/>
          </a:xfrm>
          <a:prstGeom prst="rect">
            <a:avLst/>
          </a:prstGeom>
        </p:spPr>
      </p:pic>
      <p:pic>
        <p:nvPicPr>
          <p:cNvPr id="11" name="Picture 10">
            <a:extLst>
              <a:ext uri="{FF2B5EF4-FFF2-40B4-BE49-F238E27FC236}">
                <a16:creationId xmlns:a16="http://schemas.microsoft.com/office/drawing/2014/main" id="{4536DBFA-0C1C-748B-71EB-7356E5A8A97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6761" t="20245" r="13978" b="16339"/>
          <a:stretch/>
        </p:blipFill>
        <p:spPr bwMode="auto">
          <a:xfrm>
            <a:off x="9863082" y="2061047"/>
            <a:ext cx="1329677" cy="890484"/>
          </a:xfrm>
          <a:prstGeom prst="rect">
            <a:avLst/>
          </a:prstGeom>
          <a:ln>
            <a:noFill/>
          </a:ln>
          <a:extLst>
            <a:ext uri="{53640926-AAD7-44D8-BBD7-CCE9431645EC}">
              <a14:shadowObscured xmlns:a14="http://schemas.microsoft.com/office/drawing/2010/main"/>
            </a:ext>
          </a:extLst>
        </p:spPr>
      </p:pic>
      <p:pic>
        <p:nvPicPr>
          <p:cNvPr id="12" name="Picture 11">
            <a:extLst>
              <a:ext uri="{FF2B5EF4-FFF2-40B4-BE49-F238E27FC236}">
                <a16:creationId xmlns:a16="http://schemas.microsoft.com/office/drawing/2014/main" id="{DD89C2EF-B27A-EEE4-2B5F-E233EE0C19E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033947" y="2366819"/>
            <a:ext cx="1318041" cy="1062179"/>
          </a:xfrm>
          <a:prstGeom prst="rect">
            <a:avLst/>
          </a:prstGeom>
        </p:spPr>
      </p:pic>
      <p:pic>
        <p:nvPicPr>
          <p:cNvPr id="14" name="Picture 13">
            <a:extLst>
              <a:ext uri="{FF2B5EF4-FFF2-40B4-BE49-F238E27FC236}">
                <a16:creationId xmlns:a16="http://schemas.microsoft.com/office/drawing/2014/main" id="{A8E8D434-08DD-CE86-665E-86E34AD107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647254" y="1945456"/>
            <a:ext cx="1459637" cy="973091"/>
          </a:xfrm>
          <a:prstGeom prst="rect">
            <a:avLst/>
          </a:prstGeom>
        </p:spPr>
      </p:pic>
      <p:pic>
        <p:nvPicPr>
          <p:cNvPr id="15" name="Picture 14">
            <a:extLst>
              <a:ext uri="{FF2B5EF4-FFF2-40B4-BE49-F238E27FC236}">
                <a16:creationId xmlns:a16="http://schemas.microsoft.com/office/drawing/2014/main" id="{B3DAC9BF-EC51-76EC-2F40-B6240046F7D5}"/>
              </a:ext>
            </a:extLst>
          </p:cNvPr>
          <p:cNvPicPr>
            <a:picLocks noChangeAspect="1"/>
          </p:cNvPicPr>
          <p:nvPr/>
        </p:nvPicPr>
        <p:blipFill rotWithShape="1">
          <a:blip r:embed="rId12">
            <a:extLst>
              <a:ext uri="{28A0092B-C50C-407E-A947-70E740481C1C}">
                <a14:useLocalDpi xmlns:a14="http://schemas.microsoft.com/office/drawing/2010/main" val="0"/>
              </a:ext>
            </a:extLst>
          </a:blip>
          <a:srcRect l="10566" t="12179" r="10734" b="5430"/>
          <a:stretch/>
        </p:blipFill>
        <p:spPr>
          <a:xfrm>
            <a:off x="7059979" y="1366650"/>
            <a:ext cx="1214436" cy="1028898"/>
          </a:xfrm>
          <a:prstGeom prst="rect">
            <a:avLst/>
          </a:prstGeom>
        </p:spPr>
      </p:pic>
      <p:pic>
        <p:nvPicPr>
          <p:cNvPr id="16" name="Picture 15">
            <a:extLst>
              <a:ext uri="{FF2B5EF4-FFF2-40B4-BE49-F238E27FC236}">
                <a16:creationId xmlns:a16="http://schemas.microsoft.com/office/drawing/2014/main" id="{C4EA4DE6-DCE5-FF69-C321-5BA7CBF778A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8715559" y="1073922"/>
            <a:ext cx="979233" cy="871534"/>
          </a:xfrm>
          <a:prstGeom prst="rect">
            <a:avLst/>
          </a:prstGeom>
        </p:spPr>
      </p:pic>
      <p:pic>
        <p:nvPicPr>
          <p:cNvPr id="17" name="Picture 16">
            <a:extLst>
              <a:ext uri="{FF2B5EF4-FFF2-40B4-BE49-F238E27FC236}">
                <a16:creationId xmlns:a16="http://schemas.microsoft.com/office/drawing/2014/main" id="{B59C9DF5-CDC8-23FB-98E4-3E631A52A0A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458868" y="2168837"/>
            <a:ext cx="1394949" cy="961752"/>
          </a:xfrm>
          <a:prstGeom prst="rect">
            <a:avLst/>
          </a:prstGeom>
        </p:spPr>
      </p:pic>
      <p:pic>
        <p:nvPicPr>
          <p:cNvPr id="18" name="Picture 17">
            <a:extLst>
              <a:ext uri="{FF2B5EF4-FFF2-40B4-BE49-F238E27FC236}">
                <a16:creationId xmlns:a16="http://schemas.microsoft.com/office/drawing/2014/main" id="{07B9AF04-E45E-1AE9-E656-D637AE972A9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6872667" y="3044492"/>
            <a:ext cx="1464125" cy="947965"/>
          </a:xfrm>
          <a:prstGeom prst="rect">
            <a:avLst/>
          </a:prstGeom>
        </p:spPr>
      </p:pic>
      <p:pic>
        <p:nvPicPr>
          <p:cNvPr id="19" name="Picture 18">
            <a:extLst>
              <a:ext uri="{FF2B5EF4-FFF2-40B4-BE49-F238E27FC236}">
                <a16:creationId xmlns:a16="http://schemas.microsoft.com/office/drawing/2014/main" id="{3DC05758-024C-76F6-0CAD-965B1AA1A13A}"/>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5671449" y="3155863"/>
            <a:ext cx="1145573" cy="725221"/>
          </a:xfrm>
          <a:prstGeom prst="rect">
            <a:avLst/>
          </a:prstGeom>
        </p:spPr>
      </p:pic>
      <p:pic>
        <p:nvPicPr>
          <p:cNvPr id="20" name="Picture 19">
            <a:extLst>
              <a:ext uri="{FF2B5EF4-FFF2-40B4-BE49-F238E27FC236}">
                <a16:creationId xmlns:a16="http://schemas.microsoft.com/office/drawing/2014/main" id="{A89B3E0E-F0A1-CE8F-3A21-8EE305EBF234}"/>
              </a:ext>
            </a:extLst>
          </p:cNvPr>
          <p:cNvPicPr>
            <a:picLocks noChangeAspect="1"/>
          </p:cNvPicPr>
          <p:nvPr/>
        </p:nvPicPr>
        <p:blipFill rotWithShape="1">
          <a:blip r:embed="rId17">
            <a:extLst>
              <a:ext uri="{28A0092B-C50C-407E-A947-70E740481C1C}">
                <a14:useLocalDpi xmlns:a14="http://schemas.microsoft.com/office/drawing/2010/main" val="0"/>
              </a:ext>
            </a:extLst>
          </a:blip>
          <a:srcRect l="7142" t="6274" r="7463" b="4312"/>
          <a:stretch/>
        </p:blipFill>
        <p:spPr>
          <a:xfrm flipH="1">
            <a:off x="4938697" y="5516953"/>
            <a:ext cx="1066382" cy="1094151"/>
          </a:xfrm>
          <a:prstGeom prst="rect">
            <a:avLst/>
          </a:prstGeom>
        </p:spPr>
      </p:pic>
      <p:pic>
        <p:nvPicPr>
          <p:cNvPr id="22" name="Picture 21" descr="A picture containing bottle&#10;&#10;Description automatically generated">
            <a:extLst>
              <a:ext uri="{FF2B5EF4-FFF2-40B4-BE49-F238E27FC236}">
                <a16:creationId xmlns:a16="http://schemas.microsoft.com/office/drawing/2014/main" id="{30E0924E-6AD0-785A-BF0B-7AC24ADCEB60}"/>
              </a:ext>
            </a:extLst>
          </p:cNvPr>
          <p:cNvPicPr>
            <a:picLocks noChangeAspect="1"/>
          </p:cNvPicPr>
          <p:nvPr/>
        </p:nvPicPr>
        <p:blipFill rotWithShape="1">
          <a:blip r:embed="rId18" cstate="screen">
            <a:extLst>
              <a:ext uri="{28A0092B-C50C-407E-A947-70E740481C1C}">
                <a14:useLocalDpi xmlns:a14="http://schemas.microsoft.com/office/drawing/2010/main"/>
              </a:ext>
            </a:extLst>
          </a:blip>
          <a:srcRect/>
          <a:stretch/>
        </p:blipFill>
        <p:spPr>
          <a:xfrm>
            <a:off x="5710648" y="4348168"/>
            <a:ext cx="874312" cy="1168785"/>
          </a:xfrm>
          <a:prstGeom prst="rect">
            <a:avLst/>
          </a:prstGeom>
        </p:spPr>
      </p:pic>
      <p:pic>
        <p:nvPicPr>
          <p:cNvPr id="23" name="Picture 22" descr="A picture containing vessel, bottle&#10;&#10;Description automatically generated">
            <a:extLst>
              <a:ext uri="{FF2B5EF4-FFF2-40B4-BE49-F238E27FC236}">
                <a16:creationId xmlns:a16="http://schemas.microsoft.com/office/drawing/2014/main" id="{622547EC-EF6F-49E6-3491-34E00D49D16D}"/>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t="14120" r="8448"/>
          <a:stretch/>
        </p:blipFill>
        <p:spPr bwMode="auto">
          <a:xfrm>
            <a:off x="10175719" y="5047711"/>
            <a:ext cx="967278" cy="1117477"/>
          </a:xfrm>
          <a:prstGeom prst="rect">
            <a:avLst/>
          </a:prstGeom>
          <a:noFill/>
          <a:ln>
            <a:noFill/>
          </a:ln>
          <a:extLst>
            <a:ext uri="{53640926-AAD7-44D8-BBD7-CCE9431645EC}">
              <a14:shadowObscured xmlns:a14="http://schemas.microsoft.com/office/drawing/2010/main"/>
            </a:ext>
          </a:extLst>
        </p:spPr>
      </p:pic>
      <p:sp>
        <p:nvSpPr>
          <p:cNvPr id="24" name="Title 1">
            <a:extLst>
              <a:ext uri="{FF2B5EF4-FFF2-40B4-BE49-F238E27FC236}">
                <a16:creationId xmlns:a16="http://schemas.microsoft.com/office/drawing/2014/main" id="{67E2708B-29D0-5F48-2E59-476AFC88A0C4}"/>
              </a:ext>
            </a:extLst>
          </p:cNvPr>
          <p:cNvSpPr txBox="1">
            <a:spLocks/>
          </p:cNvSpPr>
          <p:nvPr/>
        </p:nvSpPr>
        <p:spPr>
          <a:xfrm>
            <a:off x="389538" y="3644945"/>
            <a:ext cx="3688714" cy="2966159"/>
          </a:xfrm>
          <a:prstGeom prst="rect">
            <a:avLst/>
          </a:prstGeom>
          <a:ln>
            <a:solidFill>
              <a:srgbClr val="ED6B17"/>
            </a:solidFill>
          </a:ln>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br>
              <a:rPr lang="en-GB" sz="2400">
                <a:solidFill>
                  <a:schemeClr val="tx1"/>
                </a:solidFill>
              </a:rPr>
            </a:br>
            <a:r>
              <a:rPr lang="en-GB" sz="2400">
                <a:solidFill>
                  <a:schemeClr val="tx1"/>
                </a:solidFill>
              </a:rPr>
              <a:t>  How many…</a:t>
            </a:r>
            <a:br>
              <a:rPr lang="en-GB" sz="2400">
                <a:solidFill>
                  <a:schemeClr val="tx1"/>
                </a:solidFill>
              </a:rPr>
            </a:br>
            <a:endParaRPr lang="en-GB" sz="2400" b="0">
              <a:solidFill>
                <a:schemeClr val="tx1"/>
              </a:solidFill>
            </a:endParaRPr>
          </a:p>
          <a:p>
            <a:r>
              <a:rPr lang="en-GB" sz="2000" b="0">
                <a:solidFill>
                  <a:schemeClr val="tx1"/>
                </a:solidFill>
              </a:rPr>
              <a:t>  </a:t>
            </a:r>
            <a:r>
              <a:rPr lang="en-GB" sz="2400" b="0">
                <a:solidFill>
                  <a:schemeClr val="tx1"/>
                </a:solidFill>
              </a:rPr>
              <a:t>vegetables can you see?</a:t>
            </a:r>
            <a:br>
              <a:rPr lang="en-GB" sz="2400" b="0">
                <a:solidFill>
                  <a:schemeClr val="tx1"/>
                </a:solidFill>
              </a:rPr>
            </a:br>
            <a:endParaRPr lang="en-GB" sz="2400" b="0">
              <a:solidFill>
                <a:schemeClr val="tx1"/>
              </a:solidFill>
            </a:endParaRPr>
          </a:p>
          <a:p>
            <a:r>
              <a:rPr lang="en-GB" sz="2400" b="0">
                <a:solidFill>
                  <a:schemeClr val="tx1"/>
                </a:solidFill>
              </a:rPr>
              <a:t>  drinks can you see?</a:t>
            </a:r>
            <a:br>
              <a:rPr lang="en-GB" sz="2400" b="0">
                <a:solidFill>
                  <a:schemeClr val="tx1"/>
                </a:solidFill>
              </a:rPr>
            </a:br>
            <a:endParaRPr lang="en-GB" sz="2400" b="0">
              <a:solidFill>
                <a:schemeClr val="tx1"/>
              </a:solidFill>
            </a:endParaRPr>
          </a:p>
          <a:p>
            <a:r>
              <a:rPr lang="en-GB" sz="2400" b="0">
                <a:solidFill>
                  <a:schemeClr val="tx1"/>
                </a:solidFill>
              </a:rPr>
              <a:t>  red foods can you see?</a:t>
            </a:r>
            <a:br>
              <a:rPr lang="en-GB" sz="2400" b="0">
                <a:solidFill>
                  <a:schemeClr val="tx1"/>
                </a:solidFill>
              </a:rPr>
            </a:br>
            <a:endParaRPr lang="en-GB" sz="2400" b="0">
              <a:solidFill>
                <a:schemeClr val="tx1"/>
              </a:solidFill>
            </a:endParaRPr>
          </a:p>
          <a:p>
            <a:endParaRPr lang="en-GB" sz="1800" b="0">
              <a:solidFill>
                <a:schemeClr val="tx1"/>
              </a:solidFill>
            </a:endParaRPr>
          </a:p>
        </p:txBody>
      </p:sp>
      <p:pic>
        <p:nvPicPr>
          <p:cNvPr id="25" name="Picture 24" descr="A picture containing vegetable&#10;&#10;Description automatically generated">
            <a:extLst>
              <a:ext uri="{FF2B5EF4-FFF2-40B4-BE49-F238E27FC236}">
                <a16:creationId xmlns:a16="http://schemas.microsoft.com/office/drawing/2014/main" id="{1D1EED80-DD37-D6E3-DC56-0A9A1469A7DA}"/>
              </a:ext>
            </a:extLst>
          </p:cNvPr>
          <p:cNvPicPr>
            <a:picLocks noChangeAspect="1"/>
          </p:cNvPicPr>
          <p:nvPr/>
        </p:nvPicPr>
        <p:blipFill rotWithShape="1">
          <a:blip r:embed="rId20" cstate="print">
            <a:extLst>
              <a:ext uri="{28A0092B-C50C-407E-A947-70E740481C1C}">
                <a14:useLocalDpi xmlns:a14="http://schemas.microsoft.com/office/drawing/2010/main"/>
              </a:ext>
            </a:extLst>
          </a:blip>
          <a:srcRect/>
          <a:stretch/>
        </p:blipFill>
        <p:spPr>
          <a:xfrm>
            <a:off x="10519568" y="2876662"/>
            <a:ext cx="1246858" cy="578422"/>
          </a:xfrm>
          <a:prstGeom prst="rect">
            <a:avLst/>
          </a:prstGeom>
        </p:spPr>
      </p:pic>
      <p:pic>
        <p:nvPicPr>
          <p:cNvPr id="13" name="Picture 12">
            <a:extLst>
              <a:ext uri="{FF2B5EF4-FFF2-40B4-BE49-F238E27FC236}">
                <a16:creationId xmlns:a16="http://schemas.microsoft.com/office/drawing/2014/main" id="{AC752FA0-79CE-3A34-5BCC-BBD8E492F470}"/>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6664023" y="5628684"/>
            <a:ext cx="1315811" cy="878242"/>
          </a:xfrm>
          <a:prstGeom prst="rect">
            <a:avLst/>
          </a:prstGeom>
        </p:spPr>
      </p:pic>
    </p:spTree>
    <p:extLst>
      <p:ext uri="{BB962C8B-B14F-4D97-AF65-F5344CB8AC3E}">
        <p14:creationId xmlns:p14="http://schemas.microsoft.com/office/powerpoint/2010/main" val="24965515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892DE-FA65-FA90-225C-AAB9F702E85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AD2E51-2F50-996F-FF4D-F6926A05788A}"/>
              </a:ext>
            </a:extLst>
          </p:cNvPr>
          <p:cNvSpPr>
            <a:spLocks noGrp="1"/>
          </p:cNvSpPr>
          <p:nvPr>
            <p:ph type="ctrTitle"/>
          </p:nvPr>
        </p:nvSpPr>
        <p:spPr>
          <a:xfrm>
            <a:off x="698432" y="1268343"/>
            <a:ext cx="4789389" cy="464164"/>
          </a:xfrm>
        </p:spPr>
        <p:txBody>
          <a:bodyPr/>
          <a:lstStyle/>
          <a:p>
            <a:r>
              <a:rPr lang="en-GB" sz="3800"/>
              <a:t>Super taster</a:t>
            </a:r>
            <a:endParaRPr lang="en-US" sz="3800" b="0">
              <a:solidFill>
                <a:schemeClr val="tx1"/>
              </a:solidFill>
            </a:endParaRPr>
          </a:p>
        </p:txBody>
      </p:sp>
      <p:sp>
        <p:nvSpPr>
          <p:cNvPr id="5" name="Subtitle 2">
            <a:extLst>
              <a:ext uri="{FF2B5EF4-FFF2-40B4-BE49-F238E27FC236}">
                <a16:creationId xmlns:a16="http://schemas.microsoft.com/office/drawing/2014/main" id="{19EF5F0D-18E2-1196-5E02-F2178DDF4AD6}"/>
              </a:ext>
            </a:extLst>
          </p:cNvPr>
          <p:cNvSpPr txBox="1">
            <a:spLocks/>
          </p:cNvSpPr>
          <p:nvPr/>
        </p:nvSpPr>
        <p:spPr>
          <a:xfrm>
            <a:off x="5769604" y="6068561"/>
            <a:ext cx="2600091"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400"/>
              <a:t>What will you try?</a:t>
            </a:r>
          </a:p>
          <a:p>
            <a:pPr marL="0" indent="0">
              <a:buFont typeface="Arial" charset="0"/>
              <a:buNone/>
            </a:pPr>
            <a:endParaRPr lang="en-US" sz="3200"/>
          </a:p>
        </p:txBody>
      </p:sp>
      <p:grpSp>
        <p:nvGrpSpPr>
          <p:cNvPr id="13" name="Group 12">
            <a:extLst>
              <a:ext uri="{FF2B5EF4-FFF2-40B4-BE49-F238E27FC236}">
                <a16:creationId xmlns:a16="http://schemas.microsoft.com/office/drawing/2014/main" id="{6ACEF5AD-4D31-5D57-D5BC-B6E58C04D9AD}"/>
              </a:ext>
            </a:extLst>
          </p:cNvPr>
          <p:cNvGrpSpPr/>
          <p:nvPr/>
        </p:nvGrpSpPr>
        <p:grpSpPr>
          <a:xfrm>
            <a:off x="698432" y="2495275"/>
            <a:ext cx="4423920" cy="3819116"/>
            <a:chOff x="4143607" y="2145243"/>
            <a:chExt cx="3890049" cy="3678614"/>
          </a:xfrm>
        </p:grpSpPr>
        <p:sp>
          <p:nvSpPr>
            <p:cNvPr id="8" name="Rectangle 7">
              <a:extLst>
                <a:ext uri="{FF2B5EF4-FFF2-40B4-BE49-F238E27FC236}">
                  <a16:creationId xmlns:a16="http://schemas.microsoft.com/office/drawing/2014/main" id="{FB4C8D54-1EBC-247E-B399-C55A37B2E963}"/>
                </a:ext>
              </a:extLst>
            </p:cNvPr>
            <p:cNvSpPr/>
            <p:nvPr/>
          </p:nvSpPr>
          <p:spPr>
            <a:xfrm>
              <a:off x="4143607" y="2145243"/>
              <a:ext cx="3890049" cy="3678614"/>
            </a:xfrm>
            <a:prstGeom prst="rect">
              <a:avLst/>
            </a:prstGeom>
            <a:noFill/>
            <a:ln w="101600" cap="flat" cmpd="sng" algn="ctr">
              <a:solidFill>
                <a:srgbClr val="F79646">
                  <a:lumMod val="75000"/>
                </a:srgbClr>
              </a:solidFill>
              <a:prstDash val="solid"/>
            </a:ln>
            <a:effectLst>
              <a:outerShdw blurRad="40000" dist="23000" dir="5400000" rotWithShape="0">
                <a:srgbClr val="000000">
                  <a:alpha val="35000"/>
                </a:srgbClr>
              </a:outerShdw>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en-GB"/>
            </a:p>
          </p:txBody>
        </p:sp>
        <p:cxnSp>
          <p:nvCxnSpPr>
            <p:cNvPr id="11" name="Straight Connector 10">
              <a:extLst>
                <a:ext uri="{FF2B5EF4-FFF2-40B4-BE49-F238E27FC236}">
                  <a16:creationId xmlns:a16="http://schemas.microsoft.com/office/drawing/2014/main" id="{F28DA226-51C9-B8A3-FC6C-4B73B098DCA4}"/>
                </a:ext>
              </a:extLst>
            </p:cNvPr>
            <p:cNvCxnSpPr>
              <a:cxnSpLocks/>
            </p:cNvCxnSpPr>
            <p:nvPr/>
          </p:nvCxnSpPr>
          <p:spPr>
            <a:xfrm>
              <a:off x="4181707" y="5202150"/>
              <a:ext cx="3813848" cy="0"/>
            </a:xfrm>
            <a:prstGeom prst="line">
              <a:avLst/>
            </a:prstGeom>
            <a:ln>
              <a:solidFill>
                <a:srgbClr val="ED6B17"/>
              </a:solidFill>
            </a:ln>
          </p:spPr>
          <p:style>
            <a:lnRef idx="1">
              <a:schemeClr val="dk1"/>
            </a:lnRef>
            <a:fillRef idx="0">
              <a:schemeClr val="dk1"/>
            </a:fillRef>
            <a:effectRef idx="0">
              <a:schemeClr val="dk1"/>
            </a:effectRef>
            <a:fontRef idx="minor">
              <a:schemeClr val="tx1"/>
            </a:fontRef>
          </p:style>
        </p:cxnSp>
      </p:grpSp>
      <p:pic>
        <p:nvPicPr>
          <p:cNvPr id="14" name="Graphic 13" descr="Back with solid fill">
            <a:extLst>
              <a:ext uri="{FF2B5EF4-FFF2-40B4-BE49-F238E27FC236}">
                <a16:creationId xmlns:a16="http://schemas.microsoft.com/office/drawing/2014/main" id="{0A88820A-5A72-5565-B198-C97A3B44B9F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179132">
            <a:off x="5428326" y="2309217"/>
            <a:ext cx="1839824" cy="1839824"/>
          </a:xfrm>
          <a:prstGeom prst="rect">
            <a:avLst/>
          </a:prstGeom>
        </p:spPr>
      </p:pic>
      <p:sp>
        <p:nvSpPr>
          <p:cNvPr id="15" name="TextBox 14">
            <a:extLst>
              <a:ext uri="{FF2B5EF4-FFF2-40B4-BE49-F238E27FC236}">
                <a16:creationId xmlns:a16="http://schemas.microsoft.com/office/drawing/2014/main" id="{DD872673-77DD-1051-6532-A7F9E5AE796D}"/>
              </a:ext>
            </a:extLst>
          </p:cNvPr>
          <p:cNvSpPr txBox="1"/>
          <p:nvPr/>
        </p:nvSpPr>
        <p:spPr>
          <a:xfrm>
            <a:off x="7399600" y="2903284"/>
            <a:ext cx="3878000" cy="2677656"/>
          </a:xfrm>
          <a:prstGeom prst="rect">
            <a:avLst/>
          </a:prstGeom>
          <a:noFill/>
          <a:ln w="38100">
            <a:solidFill>
              <a:srgbClr val="ED6B17"/>
            </a:solidFill>
          </a:ln>
        </p:spPr>
        <p:txBody>
          <a:bodyPr wrap="square" rtlCol="0">
            <a:spAutoFit/>
          </a:bodyPr>
          <a:lstStyle/>
          <a:p>
            <a:br>
              <a:rPr lang="en-GB" sz="2400">
                <a:latin typeface="Arial" panose="020B0604020202020204" pitchFamily="34" charset="0"/>
                <a:cs typeface="Arial" panose="020B0604020202020204" pitchFamily="34" charset="0"/>
              </a:rPr>
            </a:br>
            <a:r>
              <a:rPr lang="en-GB" sz="2400">
                <a:latin typeface="Arial" panose="020B0604020202020204" pitchFamily="34" charset="0"/>
                <a:cs typeface="Arial" panose="020B0604020202020204" pitchFamily="34" charset="0"/>
              </a:rPr>
              <a:t>  Has tried…</a:t>
            </a:r>
          </a:p>
          <a:p>
            <a:endParaRPr lang="en-GB" sz="2400">
              <a:latin typeface="Arial" panose="020B0604020202020204" pitchFamily="34" charset="0"/>
              <a:cs typeface="Arial" panose="020B0604020202020204" pitchFamily="34" charset="0"/>
            </a:endParaRPr>
          </a:p>
          <a:p>
            <a:r>
              <a:rPr lang="en-GB" sz="2400" i="1">
                <a:solidFill>
                  <a:schemeClr val="bg1">
                    <a:lumMod val="50000"/>
                  </a:schemeClr>
                </a:solidFill>
              </a:rPr>
              <a:t>  Add name of the food here.</a:t>
            </a: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a:p>
            <a:endParaRPr lang="en-GB" sz="2400">
              <a:latin typeface="Arial" panose="020B0604020202020204" pitchFamily="34" charset="0"/>
              <a:cs typeface="Arial" panose="020B0604020202020204" pitchFamily="34" charset="0"/>
            </a:endParaRPr>
          </a:p>
        </p:txBody>
      </p:sp>
      <p:sp>
        <p:nvSpPr>
          <p:cNvPr id="16" name="Subtitle 2">
            <a:extLst>
              <a:ext uri="{FF2B5EF4-FFF2-40B4-BE49-F238E27FC236}">
                <a16:creationId xmlns:a16="http://schemas.microsoft.com/office/drawing/2014/main" id="{4227B762-400E-CBB6-F9E1-03516532F2FF}"/>
              </a:ext>
            </a:extLst>
          </p:cNvPr>
          <p:cNvSpPr txBox="1">
            <a:spLocks/>
          </p:cNvSpPr>
          <p:nvPr/>
        </p:nvSpPr>
        <p:spPr>
          <a:xfrm>
            <a:off x="1470898" y="3986147"/>
            <a:ext cx="2600091"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400" i="1">
                <a:solidFill>
                  <a:schemeClr val="bg1">
                    <a:lumMod val="50000"/>
                  </a:schemeClr>
                </a:solidFill>
              </a:rPr>
              <a:t>Add a photo here!</a:t>
            </a:r>
          </a:p>
          <a:p>
            <a:pPr marL="0" indent="0">
              <a:buFont typeface="Arial" charset="0"/>
              <a:buNone/>
            </a:pPr>
            <a:endParaRPr lang="en-US" sz="3200" i="1"/>
          </a:p>
        </p:txBody>
      </p:sp>
      <p:sp>
        <p:nvSpPr>
          <p:cNvPr id="17" name="Subtitle 2">
            <a:extLst>
              <a:ext uri="{FF2B5EF4-FFF2-40B4-BE49-F238E27FC236}">
                <a16:creationId xmlns:a16="http://schemas.microsoft.com/office/drawing/2014/main" id="{7BEC4897-6C47-62A2-FD33-2803B017E55F}"/>
              </a:ext>
            </a:extLst>
          </p:cNvPr>
          <p:cNvSpPr txBox="1">
            <a:spLocks/>
          </p:cNvSpPr>
          <p:nvPr/>
        </p:nvSpPr>
        <p:spPr>
          <a:xfrm>
            <a:off x="1610345" y="5818648"/>
            <a:ext cx="2600091" cy="499827"/>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buFont typeface="Arial" charset="0"/>
              <a:buNone/>
            </a:pPr>
            <a:r>
              <a:rPr lang="en-GB" sz="2400" i="1">
                <a:solidFill>
                  <a:schemeClr val="bg1">
                    <a:lumMod val="50000"/>
                  </a:schemeClr>
                </a:solidFill>
              </a:rPr>
              <a:t>Add a name here!</a:t>
            </a:r>
          </a:p>
          <a:p>
            <a:pPr marL="0" indent="0">
              <a:buFont typeface="Arial" charset="0"/>
              <a:buNone/>
            </a:pPr>
            <a:endParaRPr lang="en-US" sz="3200" i="1"/>
          </a:p>
        </p:txBody>
      </p:sp>
      <p:sp>
        <p:nvSpPr>
          <p:cNvPr id="18" name="Title 1">
            <a:extLst>
              <a:ext uri="{FF2B5EF4-FFF2-40B4-BE49-F238E27FC236}">
                <a16:creationId xmlns:a16="http://schemas.microsoft.com/office/drawing/2014/main" id="{C6E123B4-FCFC-DEE4-B88A-ECF71920BD99}"/>
              </a:ext>
            </a:extLst>
          </p:cNvPr>
          <p:cNvSpPr txBox="1">
            <a:spLocks/>
          </p:cNvSpPr>
          <p:nvPr/>
        </p:nvSpPr>
        <p:spPr>
          <a:xfrm>
            <a:off x="698432" y="1941215"/>
            <a:ext cx="6236719" cy="464164"/>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r>
              <a:rPr lang="en-GB" sz="2400" b="0">
                <a:solidFill>
                  <a:schemeClr val="tx1"/>
                </a:solidFill>
              </a:rPr>
              <a:t>It is good to try lots of different types of food! </a:t>
            </a:r>
            <a:endParaRPr lang="en-US" sz="2400" b="0">
              <a:solidFill>
                <a:schemeClr val="tx1"/>
              </a:solidFill>
            </a:endParaRPr>
          </a:p>
        </p:txBody>
      </p:sp>
    </p:spTree>
    <p:extLst>
      <p:ext uri="{BB962C8B-B14F-4D97-AF65-F5344CB8AC3E}">
        <p14:creationId xmlns:p14="http://schemas.microsoft.com/office/powerpoint/2010/main" val="4025481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AD2DE-ED44-C1E2-C98A-949912FE8A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E6A35F-6E1A-AA5B-9733-A643AE7E6ABC}"/>
              </a:ext>
            </a:extLst>
          </p:cNvPr>
          <p:cNvSpPr>
            <a:spLocks noGrp="1"/>
          </p:cNvSpPr>
          <p:nvPr>
            <p:ph type="ctrTitle"/>
          </p:nvPr>
        </p:nvSpPr>
        <p:spPr>
          <a:xfrm>
            <a:off x="504590" y="1796142"/>
            <a:ext cx="9720000" cy="728785"/>
          </a:xfrm>
        </p:spPr>
        <p:txBody>
          <a:bodyPr/>
          <a:lstStyle/>
          <a:p>
            <a:r>
              <a:rPr lang="en-GB" i="1"/>
              <a:t>Food – a fact of life </a:t>
            </a:r>
            <a:r>
              <a:rPr lang="en-GB"/>
              <a:t>and sustainability </a:t>
            </a:r>
            <a:br>
              <a:rPr lang="en-GB"/>
            </a:br>
            <a:br>
              <a:rPr lang="en-GB" sz="1400"/>
            </a:br>
            <a:endParaRPr lang="en-US"/>
          </a:p>
        </p:txBody>
      </p:sp>
      <p:sp>
        <p:nvSpPr>
          <p:cNvPr id="3" name="Subtitle 2">
            <a:extLst>
              <a:ext uri="{FF2B5EF4-FFF2-40B4-BE49-F238E27FC236}">
                <a16:creationId xmlns:a16="http://schemas.microsoft.com/office/drawing/2014/main" id="{CF311873-E690-C1F6-403B-C4EF57455B83}"/>
              </a:ext>
            </a:extLst>
          </p:cNvPr>
          <p:cNvSpPr txBox="1">
            <a:spLocks/>
          </p:cNvSpPr>
          <p:nvPr/>
        </p:nvSpPr>
        <p:spPr>
          <a:xfrm>
            <a:off x="490533" y="2524928"/>
            <a:ext cx="5246238" cy="3745244"/>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marL="0" indent="0">
              <a:lnSpc>
                <a:spcPct val="100000"/>
              </a:lnSpc>
              <a:buNone/>
            </a:pPr>
            <a:r>
              <a:rPr lang="en-US" dirty="0"/>
              <a:t>The </a:t>
            </a:r>
            <a:r>
              <a:rPr lang="en-US" i="1" dirty="0"/>
              <a:t>Food – a fact of life </a:t>
            </a:r>
            <a:r>
              <a:rPr lang="en-US" dirty="0" err="1"/>
              <a:t>programme</a:t>
            </a:r>
            <a:r>
              <a:rPr lang="en-US" dirty="0"/>
              <a:t> has identified some simple, </a:t>
            </a:r>
            <a:r>
              <a:rPr lang="en-US" b="1" dirty="0"/>
              <a:t>Key Facts </a:t>
            </a:r>
            <a:r>
              <a:rPr lang="en-US" dirty="0"/>
              <a:t>for learners aged 3 to 16 years, to help them build their knowledge and understanding around sustainable healthy food. </a:t>
            </a:r>
          </a:p>
          <a:p>
            <a:pPr marL="0" indent="0">
              <a:lnSpc>
                <a:spcPct val="100000"/>
              </a:lnSpc>
              <a:buFont typeface="Arial" charset="0"/>
              <a:buNone/>
            </a:pPr>
            <a:r>
              <a:rPr lang="en-US" dirty="0"/>
              <a:t>For learners aged 3-5 years the Key Fact is:</a:t>
            </a:r>
          </a:p>
          <a:p>
            <a:pPr marL="0" indent="0">
              <a:lnSpc>
                <a:spcPct val="100000"/>
              </a:lnSpc>
              <a:buFont typeface="Arial" charset="0"/>
              <a:buNone/>
            </a:pPr>
            <a:r>
              <a:rPr lang="en-US" b="1" dirty="0">
                <a:solidFill>
                  <a:srgbClr val="ED6B17"/>
                </a:solidFill>
              </a:rPr>
              <a:t>Some foods can be good for us and the planet. </a:t>
            </a:r>
          </a:p>
          <a:p>
            <a:pPr marL="0" indent="0">
              <a:lnSpc>
                <a:spcPct val="100000"/>
              </a:lnSpc>
              <a:buFont typeface="Arial" charset="0"/>
              <a:buNone/>
            </a:pPr>
            <a:r>
              <a:rPr lang="en-US" dirty="0"/>
              <a:t>This </a:t>
            </a:r>
            <a:r>
              <a:rPr lang="en-US" b="1" dirty="0"/>
              <a:t>slide deck </a:t>
            </a:r>
            <a:r>
              <a:rPr lang="en-US" dirty="0"/>
              <a:t>provides information and activities based on this Key Fact. There are also some </a:t>
            </a:r>
            <a:r>
              <a:rPr lang="en-US" b="1" dirty="0"/>
              <a:t>separate activity sheets </a:t>
            </a:r>
            <a:r>
              <a:rPr lang="en-US" dirty="0"/>
              <a:t>with tasks for children to complete. </a:t>
            </a:r>
            <a:endParaRPr lang="en-US" b="1" dirty="0">
              <a:solidFill>
                <a:srgbClr val="ED6B17"/>
              </a:solidFill>
            </a:endParaRPr>
          </a:p>
        </p:txBody>
      </p:sp>
      <p:pic>
        <p:nvPicPr>
          <p:cNvPr id="4" name="Picture 2">
            <a:extLst>
              <a:ext uri="{FF2B5EF4-FFF2-40B4-BE49-F238E27FC236}">
                <a16:creationId xmlns:a16="http://schemas.microsoft.com/office/drawing/2014/main" id="{1B2BE23C-48E8-AF76-9CED-F458C9B549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45630" y="2524927"/>
            <a:ext cx="5413152" cy="3129660"/>
          </a:xfrm>
          <a:prstGeom prst="rect">
            <a:avLst/>
          </a:prstGeom>
          <a:noFill/>
          <a:ln>
            <a:solidFill>
              <a:srgbClr val="E46B2F"/>
            </a:solidFill>
          </a:ln>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08E4761-E660-48F0-638F-33E1448B6419}"/>
              </a:ext>
            </a:extLst>
          </p:cNvPr>
          <p:cNvSpPr txBox="1"/>
          <p:nvPr/>
        </p:nvSpPr>
        <p:spPr>
          <a:xfrm>
            <a:off x="5845629" y="5862255"/>
            <a:ext cx="6484087"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See our </a:t>
            </a:r>
            <a:r>
              <a:rPr lang="en-GB" sz="1400">
                <a:latin typeface="Arial" panose="020B0604020202020204" pitchFamily="34" charset="0"/>
                <a:cs typeface="Arial" panose="020B0604020202020204" pitchFamily="34" charset="0"/>
                <a:hlinkClick r:id="rId3"/>
              </a:rPr>
              <a:t>Curriculum roadmaps </a:t>
            </a:r>
            <a:r>
              <a:rPr lang="en-GB" sz="1400">
                <a:latin typeface="Arial" panose="020B0604020202020204" pitchFamily="34" charset="0"/>
                <a:cs typeface="Arial" panose="020B0604020202020204" pitchFamily="34" charset="0"/>
              </a:rPr>
              <a:t>to find out more about the Key Facts. </a:t>
            </a:r>
          </a:p>
        </p:txBody>
      </p:sp>
      <p:sp>
        <p:nvSpPr>
          <p:cNvPr id="6" name="TextBox 5">
            <a:extLst>
              <a:ext uri="{FF2B5EF4-FFF2-40B4-BE49-F238E27FC236}">
                <a16:creationId xmlns:a16="http://schemas.microsoft.com/office/drawing/2014/main" id="{0876F4F2-7A93-5511-5638-C7120FA8C48F}"/>
              </a:ext>
            </a:extLst>
          </p:cNvPr>
          <p:cNvSpPr txBox="1"/>
          <p:nvPr/>
        </p:nvSpPr>
        <p:spPr>
          <a:xfrm>
            <a:off x="415690" y="1226037"/>
            <a:ext cx="5731110" cy="400110"/>
          </a:xfrm>
          <a:prstGeom prst="rect">
            <a:avLst/>
          </a:prstGeom>
          <a:noFill/>
        </p:spPr>
        <p:txBody>
          <a:bodyPr wrap="square" rtlCol="0">
            <a:spAutoFit/>
          </a:bodyPr>
          <a:lstStyle/>
          <a:p>
            <a:r>
              <a:rPr lang="en-GB" sz="2000" b="1">
                <a:latin typeface="Arial" panose="020B0604020202020204" pitchFamily="34" charset="0"/>
                <a:cs typeface="Arial" panose="020B0604020202020204" pitchFamily="34" charset="0"/>
              </a:rPr>
              <a:t>Leaders’ background information </a:t>
            </a:r>
          </a:p>
        </p:txBody>
      </p:sp>
    </p:spTree>
    <p:extLst>
      <p:ext uri="{BB962C8B-B14F-4D97-AF65-F5344CB8AC3E}">
        <p14:creationId xmlns:p14="http://schemas.microsoft.com/office/powerpoint/2010/main" val="322406104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44A138-AFFC-2D53-8FE8-816D4B1087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2EAF2-5896-E2FB-AA2B-4DFF2AB596C9}"/>
              </a:ext>
            </a:extLst>
          </p:cNvPr>
          <p:cNvSpPr>
            <a:spLocks noGrp="1"/>
          </p:cNvSpPr>
          <p:nvPr>
            <p:ph type="ctrTitle"/>
          </p:nvPr>
        </p:nvSpPr>
        <p:spPr>
          <a:xfrm>
            <a:off x="686628" y="3429000"/>
            <a:ext cx="9144000" cy="733096"/>
          </a:xfrm>
        </p:spPr>
        <p:txBody>
          <a:bodyPr/>
          <a:lstStyle/>
          <a:p>
            <a:r>
              <a:rPr lang="en-US"/>
              <a:t>Reduce food waste</a:t>
            </a:r>
          </a:p>
        </p:txBody>
      </p:sp>
    </p:spTree>
    <p:extLst>
      <p:ext uri="{BB962C8B-B14F-4D97-AF65-F5344CB8AC3E}">
        <p14:creationId xmlns:p14="http://schemas.microsoft.com/office/powerpoint/2010/main" val="33575218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DC4FD-AAE5-98F4-21DD-11D66935E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BAA7DE2-A493-06EE-1FCC-5BB5574D1DFC}"/>
              </a:ext>
            </a:extLst>
          </p:cNvPr>
          <p:cNvSpPr>
            <a:spLocks noGrp="1"/>
          </p:cNvSpPr>
          <p:nvPr>
            <p:ph type="ctrTitle"/>
          </p:nvPr>
        </p:nvSpPr>
        <p:spPr>
          <a:xfrm>
            <a:off x="3750387" y="1176075"/>
            <a:ext cx="4691225" cy="548474"/>
          </a:xfrm>
        </p:spPr>
        <p:txBody>
          <a:bodyPr>
            <a:noAutofit/>
          </a:bodyPr>
          <a:lstStyle/>
          <a:p>
            <a:r>
              <a:rPr lang="en-GB" sz="3600" dirty="0"/>
              <a:t>Reduce food waste</a:t>
            </a:r>
          </a:p>
        </p:txBody>
      </p:sp>
      <p:graphicFrame>
        <p:nvGraphicFramePr>
          <p:cNvPr id="7" name="Table 6">
            <a:extLst>
              <a:ext uri="{FF2B5EF4-FFF2-40B4-BE49-F238E27FC236}">
                <a16:creationId xmlns:a16="http://schemas.microsoft.com/office/drawing/2014/main" id="{416B7377-FBEC-5C00-9E41-B298DE5E5085}"/>
              </a:ext>
            </a:extLst>
          </p:cNvPr>
          <p:cNvGraphicFramePr>
            <a:graphicFrameLocks noGrp="1"/>
          </p:cNvGraphicFramePr>
          <p:nvPr>
            <p:extLst>
              <p:ext uri="{D42A27DB-BD31-4B8C-83A1-F6EECF244321}">
                <p14:modId xmlns:p14="http://schemas.microsoft.com/office/powerpoint/2010/main" val="4189649538"/>
              </p:ext>
            </p:extLst>
          </p:nvPr>
        </p:nvGraphicFramePr>
        <p:xfrm>
          <a:off x="364670" y="1724549"/>
          <a:ext cx="11462657" cy="4916094"/>
        </p:xfrm>
        <a:graphic>
          <a:graphicData uri="http://schemas.openxmlformats.org/drawingml/2006/table">
            <a:tbl>
              <a:tblPr firstRow="1" bandRow="1">
                <a:tableStyleId>{5C22544A-7EE6-4342-B048-85BDC9FD1C3A}</a:tableStyleId>
              </a:tblPr>
              <a:tblGrid>
                <a:gridCol w="3630387">
                  <a:extLst>
                    <a:ext uri="{9D8B030D-6E8A-4147-A177-3AD203B41FA5}">
                      <a16:colId xmlns:a16="http://schemas.microsoft.com/office/drawing/2014/main" val="1175890262"/>
                    </a:ext>
                  </a:extLst>
                </a:gridCol>
                <a:gridCol w="7832270">
                  <a:extLst>
                    <a:ext uri="{9D8B030D-6E8A-4147-A177-3AD203B41FA5}">
                      <a16:colId xmlns:a16="http://schemas.microsoft.com/office/drawing/2014/main" val="2580541425"/>
                    </a:ext>
                  </a:extLst>
                </a:gridCol>
              </a:tblGrid>
              <a:tr h="1051312">
                <a:tc rowSpan="2">
                  <a:txBody>
                    <a:bodyPr/>
                    <a:lstStyle/>
                    <a:p>
                      <a:pPr marL="0" indent="0">
                        <a:buNone/>
                      </a:pPr>
                      <a:r>
                        <a:rPr lang="en-GB" sz="1400" b="1" dirty="0">
                          <a:solidFill>
                            <a:schemeClr val="tx1"/>
                          </a:solidFill>
                          <a:latin typeface="Arial" panose="020B0604020202020204" pitchFamily="34" charset="0"/>
                          <a:cs typeface="Arial" panose="020B0604020202020204" pitchFamily="34" charset="0"/>
                        </a:rPr>
                        <a:t>Let’s talk! </a:t>
                      </a:r>
                      <a:br>
                        <a:rPr lang="en-GB" sz="1400" b="0" dirty="0">
                          <a:solidFill>
                            <a:schemeClr val="tx1"/>
                          </a:solidFill>
                          <a:latin typeface="Arial" panose="020B0604020202020204" pitchFamily="34" charset="0"/>
                          <a:cs typeface="Arial" panose="020B0604020202020204" pitchFamily="34" charset="0"/>
                        </a:rPr>
                      </a:br>
                      <a:r>
                        <a:rPr lang="en-GB" sz="1400" b="0" dirty="0">
                          <a:solidFill>
                            <a:schemeClr val="tx1"/>
                          </a:solidFill>
                          <a:latin typeface="Arial" panose="020B0604020202020204" pitchFamily="34" charset="0"/>
                          <a:cs typeface="Arial" panose="020B0604020202020204" pitchFamily="34" charset="0"/>
                        </a:rPr>
                        <a:t>Talk through the slides with the children, and question them, to introduce the subject of food waste.</a:t>
                      </a:r>
                      <a:br>
                        <a:rPr lang="en-GB" sz="1400" b="0" dirty="0">
                          <a:solidFill>
                            <a:schemeClr val="tx1"/>
                          </a:solidFill>
                          <a:latin typeface="Arial" panose="020B0604020202020204" pitchFamily="34" charset="0"/>
                          <a:cs typeface="Arial" panose="020B0604020202020204" pitchFamily="34" charset="0"/>
                        </a:rPr>
                      </a:br>
                      <a:endParaRPr lang="en-GB" sz="1400" b="0" dirty="0">
                        <a:solidFill>
                          <a:schemeClr val="tx1"/>
                        </a:solidFill>
                        <a:latin typeface="Arial" panose="020B0604020202020204" pitchFamily="34" charset="0"/>
                        <a:cs typeface="Arial" panose="020B0604020202020204" pitchFamily="34" charset="0"/>
                      </a:endParaRP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tc>
                  <a:txBody>
                    <a:bodyPr/>
                    <a:lstStyle/>
                    <a:p>
                      <a:r>
                        <a:rPr lang="en-GB" sz="1400" b="1" dirty="0">
                          <a:solidFill>
                            <a:schemeClr val="tx1"/>
                          </a:solidFill>
                          <a:latin typeface="Arial" panose="020B0604020202020204" pitchFamily="34" charset="0"/>
                          <a:cs typeface="Arial" panose="020B0604020202020204" pitchFamily="34" charset="0"/>
                        </a:rPr>
                        <a:t>Food waste or food wasted</a:t>
                      </a:r>
                      <a:br>
                        <a:rPr lang="en-GB" sz="1400" b="1" dirty="0">
                          <a:solidFill>
                            <a:schemeClr val="tx1"/>
                          </a:solidFill>
                          <a:latin typeface="Arial" panose="020B0604020202020204" pitchFamily="34" charset="0"/>
                          <a:cs typeface="Arial" panose="020B0604020202020204" pitchFamily="34" charset="0"/>
                        </a:rPr>
                      </a:br>
                      <a:endParaRPr lang="en-GB" sz="1400" b="1" dirty="0">
                        <a:solidFill>
                          <a:schemeClr val="tx1"/>
                        </a:solidFill>
                        <a:latin typeface="Arial" panose="020B0604020202020204" pitchFamily="34" charset="0"/>
                        <a:cs typeface="Arial" panose="020B0604020202020204" pitchFamily="34" charset="0"/>
                      </a:endParaRPr>
                    </a:p>
                    <a:p>
                      <a:r>
                        <a:rPr lang="en-GB" sz="1400" b="0" dirty="0">
                          <a:solidFill>
                            <a:schemeClr val="tx1"/>
                          </a:solidFill>
                          <a:latin typeface="Arial" panose="020B0604020202020204" pitchFamily="34" charset="0"/>
                          <a:cs typeface="Arial" panose="020B0604020202020204" pitchFamily="34" charset="0"/>
                        </a:rPr>
                        <a:t>Give the children a copy of </a:t>
                      </a:r>
                      <a:r>
                        <a:rPr lang="en-GB" sz="1400" b="1" dirty="0">
                          <a:solidFill>
                            <a:schemeClr val="tx1"/>
                          </a:solidFill>
                          <a:latin typeface="Arial" panose="020B0604020202020204" pitchFamily="34" charset="0"/>
                          <a:cs typeface="Arial" panose="020B0604020202020204" pitchFamily="34" charset="0"/>
                        </a:rPr>
                        <a:t>Where should it go? </a:t>
                      </a:r>
                      <a:r>
                        <a:rPr lang="en-GB" sz="1400" b="0" dirty="0">
                          <a:solidFill>
                            <a:schemeClr val="tx1"/>
                          </a:solidFill>
                          <a:latin typeface="Arial" panose="020B0604020202020204" pitchFamily="34" charset="0"/>
                          <a:cs typeface="Arial" panose="020B0604020202020204" pitchFamily="34" charset="0"/>
                        </a:rPr>
                        <a:t>sheet. Task them to colour the food, cut it out and attached to the could have been saved plate or the food waste bin (caddy). </a:t>
                      </a: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extLst>
                  <a:ext uri="{0D108BD9-81ED-4DB2-BD59-A6C34878D82A}">
                    <a16:rowId xmlns:a16="http://schemas.microsoft.com/office/drawing/2014/main" val="2890140646"/>
                  </a:ext>
                </a:extLst>
              </a:tr>
              <a:tr h="734965">
                <a:tc vMerge="1">
                  <a:txBody>
                    <a:bodyPr/>
                    <a:lstStyle/>
                    <a:p>
                      <a:endParaRP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tc rowSpan="2">
                  <a:txBody>
                    <a:bodyPr/>
                    <a:lstStyle/>
                    <a:p>
                      <a:pPr marL="0" indent="0">
                        <a:buFont typeface="Arial" charset="0"/>
                        <a:buNone/>
                      </a:pPr>
                      <a:r>
                        <a:rPr lang="en-GB" sz="1400" b="1" dirty="0">
                          <a:latin typeface="Arial" panose="020B0604020202020204" pitchFamily="34" charset="0"/>
                          <a:cs typeface="Arial" panose="020B0604020202020204" pitchFamily="34" charset="0"/>
                        </a:rPr>
                        <a:t>Reducing food waste in your setting</a:t>
                      </a:r>
                      <a:br>
                        <a:rPr lang="en-GB" sz="1400" b="1" dirty="0">
                          <a:latin typeface="Arial" panose="020B0604020202020204" pitchFamily="34" charset="0"/>
                          <a:cs typeface="Arial" panose="020B0604020202020204" pitchFamily="34" charset="0"/>
                        </a:rPr>
                      </a:br>
                      <a:endParaRPr lang="en-GB" sz="1400" b="1" dirty="0">
                        <a:latin typeface="Arial" panose="020B0604020202020204" pitchFamily="34" charset="0"/>
                        <a:cs typeface="Arial" panose="020B0604020202020204" pitchFamily="34" charset="0"/>
                      </a:endParaRPr>
                    </a:p>
                    <a:p>
                      <a:pPr marL="0" indent="0">
                        <a:buFont typeface="Arial" charset="0"/>
                        <a:buNone/>
                      </a:pPr>
                      <a:r>
                        <a:rPr lang="en-GB" sz="1400" b="0" dirty="0">
                          <a:latin typeface="Arial" panose="020B0604020202020204" pitchFamily="34" charset="0"/>
                          <a:cs typeface="Arial" panose="020B0604020202020204" pitchFamily="34" charset="0"/>
                        </a:rPr>
                        <a:t>Display the </a:t>
                      </a:r>
                      <a:r>
                        <a:rPr lang="en-GB" sz="1400" b="1" dirty="0">
                          <a:latin typeface="Arial" panose="020B0604020202020204" pitchFamily="34" charset="0"/>
                          <a:cs typeface="Arial" panose="020B0604020202020204" pitchFamily="34" charset="0"/>
                        </a:rPr>
                        <a:t>Food saver </a:t>
                      </a:r>
                      <a:r>
                        <a:rPr lang="en-GB" sz="1400" b="0" dirty="0">
                          <a:latin typeface="Arial" panose="020B0604020202020204" pitchFamily="34" charset="0"/>
                          <a:cs typeface="Arial" panose="020B0604020202020204" pitchFamily="34" charset="0"/>
                        </a:rPr>
                        <a:t>sheet and dedicate a few minutes each day to talking to the children about any food they have managed to save or ‘rescue’ during the day. Allow the children to add a sticky dot to the </a:t>
                      </a:r>
                      <a:r>
                        <a:rPr lang="en-GB" sz="1400" b="1" dirty="0">
                          <a:latin typeface="Arial" panose="020B0604020202020204" pitchFamily="34" charset="0"/>
                          <a:cs typeface="Arial" panose="020B0604020202020204" pitchFamily="34" charset="0"/>
                        </a:rPr>
                        <a:t>Food saver </a:t>
                      </a:r>
                      <a:r>
                        <a:rPr lang="en-GB" sz="1400" b="0" dirty="0">
                          <a:latin typeface="Arial" panose="020B0604020202020204" pitchFamily="34" charset="0"/>
                          <a:cs typeface="Arial" panose="020B0604020202020204" pitchFamily="34" charset="0"/>
                        </a:rPr>
                        <a:t>sheet if they have saved or rescued some food. (You could give the children a copy of the sheet to use at home with their family.)</a:t>
                      </a:r>
                    </a:p>
                    <a:p>
                      <a:pPr marL="0" indent="0">
                        <a:buFont typeface="Arial" charset="0"/>
                        <a:buNone/>
                      </a:pPr>
                      <a:endParaRPr lang="en-GB" sz="1400" b="0" dirty="0">
                        <a:latin typeface="Arial" panose="020B0604020202020204" pitchFamily="34" charset="0"/>
                        <a:cs typeface="Arial" panose="020B0604020202020204" pitchFamily="34" charset="0"/>
                      </a:endParaRPr>
                    </a:p>
                    <a:p>
                      <a:pPr marL="0" indent="0">
                        <a:buFont typeface="Arial" charset="0"/>
                        <a:buNone/>
                      </a:pPr>
                      <a:r>
                        <a:rPr lang="en-GB" sz="1400" b="0" dirty="0">
                          <a:latin typeface="Arial" panose="020B0604020202020204" pitchFamily="34" charset="0"/>
                          <a:cs typeface="Arial" panose="020B0604020202020204" pitchFamily="34" charset="0"/>
                        </a:rPr>
                        <a:t>Make sure you have a food waste bin in your setting where children can put their food waste. Talk to them about what can go in a food waste bin. </a:t>
                      </a:r>
                    </a:p>
                    <a:p>
                      <a:pPr marL="0" indent="0">
                        <a:buFont typeface="Arial" charset="0"/>
                        <a:buNone/>
                      </a:pPr>
                      <a:endParaRPr lang="en-GB" sz="1400" b="0" dirty="0">
                        <a:latin typeface="Arial" panose="020B0604020202020204" pitchFamily="34" charset="0"/>
                        <a:cs typeface="Arial" panose="020B0604020202020204" pitchFamily="34" charset="0"/>
                      </a:endParaRPr>
                    </a:p>
                    <a:p>
                      <a:pPr marL="0" indent="0">
                        <a:buFont typeface="Arial" charset="0"/>
                        <a:buNone/>
                      </a:pPr>
                      <a:r>
                        <a:rPr lang="en-GB" sz="1400" b="0" dirty="0">
                          <a:latin typeface="Arial" panose="020B0604020202020204" pitchFamily="34" charset="0"/>
                          <a:cs typeface="Arial" panose="020B0604020202020204" pitchFamily="34" charset="0"/>
                        </a:rPr>
                        <a:t>Highlight food waste by dedicating a week or two to weighing the food waste created by your setting each day. Weigh the food waste (in </a:t>
                      </a:r>
                      <a:r>
                        <a:rPr lang="en-GB" sz="1400" b="0" dirty="0">
                          <a:solidFill>
                            <a:schemeClr val="tx1"/>
                          </a:solidFill>
                          <a:latin typeface="Arial" panose="020B0604020202020204" pitchFamily="34" charset="0"/>
                          <a:cs typeface="Arial" panose="020B0604020202020204" pitchFamily="34" charset="0"/>
                        </a:rPr>
                        <a:t>its bag</a:t>
                      </a:r>
                      <a:r>
                        <a:rPr lang="en-GB" sz="1400" b="0" dirty="0">
                          <a:latin typeface="Arial" panose="020B0604020202020204" pitchFamily="34" charset="0"/>
                          <a:cs typeface="Arial" panose="020B0604020202020204" pitchFamily="34" charset="0"/>
                        </a:rPr>
                        <a:t>) in front of the children and record the weight. Work with the children, and the catering staff, to decrease the weight of the waste over a week or two. This can help everyone to be more aware of trying to reduce food waste. </a:t>
                      </a:r>
                      <a:br>
                        <a:rPr lang="en-GB" sz="1400" b="1" dirty="0">
                          <a:latin typeface="Arial" panose="020B0604020202020204" pitchFamily="34" charset="0"/>
                          <a:cs typeface="Arial" panose="020B0604020202020204" pitchFamily="34" charset="0"/>
                        </a:rPr>
                      </a:br>
                      <a:endParaRPr lang="en-GB" sz="1400" b="1" dirty="0">
                        <a:latin typeface="Arial" panose="020B0604020202020204" pitchFamily="34" charset="0"/>
                        <a:cs typeface="Arial" panose="020B0604020202020204" pitchFamily="34" charset="0"/>
                      </a:endParaRP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extLst>
                  <a:ext uri="{0D108BD9-81ED-4DB2-BD59-A6C34878D82A}">
                    <a16:rowId xmlns:a16="http://schemas.microsoft.com/office/drawing/2014/main" val="805624427"/>
                  </a:ext>
                </a:extLst>
              </a:tr>
              <a:tr h="3129817">
                <a:tc>
                  <a:txBody>
                    <a:bodyPr/>
                    <a:lstStyle/>
                    <a:p>
                      <a:pPr marL="0" indent="0">
                        <a:buNone/>
                      </a:pPr>
                      <a:r>
                        <a:rPr lang="en-GB" sz="1400" b="1" dirty="0">
                          <a:solidFill>
                            <a:schemeClr val="tx1"/>
                          </a:solidFill>
                          <a:latin typeface="Arial" panose="020B0604020202020204" pitchFamily="34" charset="0"/>
                          <a:cs typeface="Arial" panose="020B0604020202020204" pitchFamily="34" charset="0"/>
                        </a:rPr>
                        <a:t>What farmers do</a:t>
                      </a:r>
                    </a:p>
                    <a:p>
                      <a:pPr marL="0" indent="0">
                        <a:buNone/>
                      </a:pPr>
                      <a:endParaRPr lang="en-GB" sz="1400" b="0" dirty="0">
                        <a:solidFill>
                          <a:schemeClr val="tx1"/>
                        </a:solidFill>
                        <a:latin typeface="Arial" panose="020B0604020202020204" pitchFamily="34" charset="0"/>
                        <a:cs typeface="Arial" panose="020B0604020202020204" pitchFamily="34" charset="0"/>
                      </a:endParaRPr>
                    </a:p>
                    <a:p>
                      <a:pPr marL="0" indent="0">
                        <a:buNone/>
                      </a:pPr>
                      <a:r>
                        <a:rPr lang="en-GB" sz="1400" b="0" dirty="0">
                          <a:solidFill>
                            <a:schemeClr val="tx1"/>
                          </a:solidFill>
                          <a:latin typeface="Arial" panose="020B0604020202020204" pitchFamily="34" charset="0"/>
                          <a:cs typeface="Arial" panose="020B0604020202020204" pitchFamily="34" charset="0"/>
                        </a:rPr>
                        <a:t>Give the children a copy of the </a:t>
                      </a:r>
                      <a:r>
                        <a:rPr lang="en-GB" sz="1400" b="1" dirty="0">
                          <a:solidFill>
                            <a:schemeClr val="tx1"/>
                          </a:solidFill>
                          <a:latin typeface="Arial" panose="020B0604020202020204" pitchFamily="34" charset="0"/>
                          <a:cs typeface="Arial" panose="020B0604020202020204" pitchFamily="34" charset="0"/>
                        </a:rPr>
                        <a:t>Farming our food </a:t>
                      </a:r>
                      <a:r>
                        <a:rPr lang="en-GB" sz="1400" b="0" dirty="0">
                          <a:solidFill>
                            <a:schemeClr val="tx1"/>
                          </a:solidFill>
                          <a:latin typeface="Arial" panose="020B0604020202020204" pitchFamily="34" charset="0"/>
                          <a:cs typeface="Arial" panose="020B0604020202020204" pitchFamily="34" charset="0"/>
                        </a:rPr>
                        <a:t>sheet. The children can trace over the words and then draw a line to connect the correct words with the image. </a:t>
                      </a:r>
                    </a:p>
                    <a:p>
                      <a:pPr marL="0" indent="0">
                        <a:buNone/>
                      </a:pPr>
                      <a:r>
                        <a:rPr lang="en-GB" sz="1400" b="0" dirty="0">
                          <a:solidFill>
                            <a:schemeClr val="tx1"/>
                          </a:solidFill>
                          <a:latin typeface="Arial" panose="020B0604020202020204" pitchFamily="34" charset="0"/>
                          <a:cs typeface="Arial" panose="020B0604020202020204" pitchFamily="34" charset="0"/>
                        </a:rPr>
                        <a:t>Alternatively, you can separate the images and words and task the children to match them up.</a:t>
                      </a:r>
                    </a:p>
                    <a:p>
                      <a:pPr marL="0" indent="0">
                        <a:buNone/>
                      </a:pPr>
                      <a:endParaRPr lang="en-GB" sz="1400" b="0" dirty="0">
                        <a:solidFill>
                          <a:schemeClr val="tx1"/>
                        </a:solidFill>
                        <a:latin typeface="Arial" panose="020B0604020202020204" pitchFamily="34" charset="0"/>
                        <a:cs typeface="Arial" panose="020B0604020202020204" pitchFamily="34" charset="0"/>
                      </a:endParaRPr>
                    </a:p>
                    <a:p>
                      <a:pPr marL="0" indent="0">
                        <a:buNone/>
                      </a:pPr>
                      <a:r>
                        <a:rPr lang="en-GB" sz="1400" b="0" dirty="0">
                          <a:solidFill>
                            <a:schemeClr val="tx1"/>
                          </a:solidFill>
                          <a:latin typeface="Arial" panose="020B0604020202020204" pitchFamily="34" charset="0"/>
                          <a:cs typeface="Arial" panose="020B0604020202020204" pitchFamily="34" charset="0"/>
                        </a:rPr>
                        <a:t>Show children the </a:t>
                      </a:r>
                      <a:r>
                        <a:rPr lang="en-GB" sz="1400" b="1" dirty="0">
                          <a:solidFill>
                            <a:schemeClr val="tx1"/>
                          </a:solidFill>
                          <a:latin typeface="Arial" panose="020B0604020202020204" pitchFamily="34" charset="0"/>
                          <a:cs typeface="Arial" panose="020B0604020202020204" pitchFamily="34" charset="0"/>
                        </a:rPr>
                        <a:t>A year on an arable farm </a:t>
                      </a:r>
                      <a:r>
                        <a:rPr lang="en-GB" sz="1400" b="0" dirty="0">
                          <a:solidFill>
                            <a:schemeClr val="tx1"/>
                          </a:solidFill>
                          <a:latin typeface="Arial" panose="020B0604020202020204" pitchFamily="34" charset="0"/>
                          <a:cs typeface="Arial" panose="020B0604020202020204" pitchFamily="34" charset="0"/>
                        </a:rPr>
                        <a:t>video: </a:t>
                      </a:r>
                      <a:r>
                        <a:rPr lang="en-GB" sz="1400" b="0" dirty="0">
                          <a:solidFill>
                            <a:schemeClr val="tx1"/>
                          </a:solidFill>
                          <a:latin typeface="Arial" panose="020B0604020202020204" pitchFamily="34" charset="0"/>
                          <a:cs typeface="Arial" panose="020B0604020202020204" pitchFamily="34" charset="0"/>
                          <a:hlinkClick r:id="rId3"/>
                        </a:rPr>
                        <a:t>https://youtu.be/LTq_86S5-nU</a:t>
                      </a:r>
                      <a:endParaRPr lang="en-GB" sz="1400" b="0" dirty="0">
                        <a:solidFill>
                          <a:schemeClr val="tx1"/>
                        </a:solidFill>
                        <a:latin typeface="Arial" panose="020B0604020202020204" pitchFamily="34" charset="0"/>
                        <a:cs typeface="Arial" panose="020B0604020202020204" pitchFamily="34" charset="0"/>
                      </a:endParaRPr>
                    </a:p>
                    <a:p>
                      <a:pPr marL="0" indent="0">
                        <a:buNone/>
                      </a:pPr>
                      <a:r>
                        <a:rPr lang="en-GB" sz="1400" b="0" dirty="0">
                          <a:solidFill>
                            <a:schemeClr val="tx1"/>
                          </a:solidFill>
                          <a:latin typeface="Arial" panose="020B0604020202020204" pitchFamily="34" charset="0"/>
                          <a:cs typeface="Arial" panose="020B0604020202020204" pitchFamily="34" charset="0"/>
                        </a:rPr>
                        <a:t>Talk about the jobs the farmer does throughout the year.  </a:t>
                      </a: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tc vMerge="1">
                  <a:txBody>
                    <a:bodyPr/>
                    <a:lstStyle/>
                    <a:p>
                      <a:endParaRPr lang="en-GB"/>
                    </a:p>
                  </a:txBody>
                  <a:tcPr/>
                </a:tc>
                <a:extLst>
                  <a:ext uri="{0D108BD9-81ED-4DB2-BD59-A6C34878D82A}">
                    <a16:rowId xmlns:a16="http://schemas.microsoft.com/office/drawing/2014/main" val="2365913006"/>
                  </a:ext>
                </a:extLst>
              </a:tr>
            </a:tbl>
          </a:graphicData>
        </a:graphic>
      </p:graphicFrame>
      <p:sp>
        <p:nvSpPr>
          <p:cNvPr id="11" name="Title 1">
            <a:extLst>
              <a:ext uri="{FF2B5EF4-FFF2-40B4-BE49-F238E27FC236}">
                <a16:creationId xmlns:a16="http://schemas.microsoft.com/office/drawing/2014/main" id="{F1EF4A1E-D537-1937-23BC-1F518487BE15}"/>
              </a:ext>
            </a:extLst>
          </p:cNvPr>
          <p:cNvSpPr txBox="1">
            <a:spLocks/>
          </p:cNvSpPr>
          <p:nvPr/>
        </p:nvSpPr>
        <p:spPr>
          <a:xfrm>
            <a:off x="489857" y="1176075"/>
            <a:ext cx="1838670" cy="379327"/>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prstClr val="black"/>
                </a:solidFill>
                <a:effectLst/>
                <a:uLnTx/>
                <a:uFillTx/>
                <a:latin typeface="Arial" charset="0"/>
                <a:cs typeface="Arial" charset="0"/>
              </a:rPr>
              <a:t>Activities</a:t>
            </a:r>
          </a:p>
        </p:txBody>
      </p:sp>
    </p:spTree>
    <p:extLst>
      <p:ext uri="{BB962C8B-B14F-4D97-AF65-F5344CB8AC3E}">
        <p14:creationId xmlns:p14="http://schemas.microsoft.com/office/powerpoint/2010/main" val="30418204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346E6-85A7-615A-0E64-57C888B54D35}"/>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1DC3315-6BA8-E657-7D9E-1038BED16667}"/>
              </a:ext>
            </a:extLst>
          </p:cNvPr>
          <p:cNvSpPr>
            <a:spLocks noGrp="1"/>
          </p:cNvSpPr>
          <p:nvPr>
            <p:ph type="ctrTitle"/>
          </p:nvPr>
        </p:nvSpPr>
        <p:spPr>
          <a:xfrm>
            <a:off x="593276" y="1206772"/>
            <a:ext cx="11005447" cy="720725"/>
          </a:xfrm>
        </p:spPr>
        <p:txBody>
          <a:bodyPr>
            <a:noAutofit/>
          </a:bodyPr>
          <a:lstStyle/>
          <a:p>
            <a:r>
              <a:rPr lang="en-US" sz="4800" b="1"/>
              <a:t>Food waste</a:t>
            </a:r>
          </a:p>
        </p:txBody>
      </p:sp>
      <p:sp>
        <p:nvSpPr>
          <p:cNvPr id="3" name="TextBox 2">
            <a:extLst>
              <a:ext uri="{FF2B5EF4-FFF2-40B4-BE49-F238E27FC236}">
                <a16:creationId xmlns:a16="http://schemas.microsoft.com/office/drawing/2014/main" id="{DD5127CD-79F4-3DA8-42E1-1B7532F4004D}"/>
              </a:ext>
            </a:extLst>
          </p:cNvPr>
          <p:cNvSpPr txBox="1"/>
          <p:nvPr/>
        </p:nvSpPr>
        <p:spPr>
          <a:xfrm>
            <a:off x="5802085" y="3165211"/>
            <a:ext cx="5502723" cy="1200329"/>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What food have you thrown away?</a:t>
            </a:r>
          </a:p>
          <a:p>
            <a:pPr marL="0" indent="0">
              <a:buNone/>
            </a:pPr>
            <a:endParaRPr lang="en-GB" sz="2400">
              <a:latin typeface="Arial" panose="020B0604020202020204" pitchFamily="34" charset="0"/>
              <a:cs typeface="Arial" panose="020B0604020202020204" pitchFamily="34" charset="0"/>
            </a:endParaRPr>
          </a:p>
          <a:p>
            <a:pPr marL="0" indent="0">
              <a:buNone/>
            </a:pPr>
            <a:r>
              <a:rPr lang="en-GB" sz="2400">
                <a:latin typeface="Arial" panose="020B0604020202020204" pitchFamily="34" charset="0"/>
                <a:cs typeface="Arial" panose="020B0604020202020204" pitchFamily="34" charset="0"/>
              </a:rPr>
              <a:t>Why did you throw it away? </a:t>
            </a:r>
          </a:p>
        </p:txBody>
      </p:sp>
      <p:pic>
        <p:nvPicPr>
          <p:cNvPr id="5" name="Picture 4" descr="A child in a yellow shirt&#10;&#10;AI-generated content may be incorrect.">
            <a:extLst>
              <a:ext uri="{FF2B5EF4-FFF2-40B4-BE49-F238E27FC236}">
                <a16:creationId xmlns:a16="http://schemas.microsoft.com/office/drawing/2014/main" id="{1ABFA820-C57E-B80D-BE8B-6C77CB2D70A1}"/>
              </a:ext>
            </a:extLst>
          </p:cNvPr>
          <p:cNvPicPr>
            <a:picLocks noChangeAspect="1"/>
          </p:cNvPicPr>
          <p:nvPr/>
        </p:nvPicPr>
        <p:blipFill>
          <a:blip r:embed="rId2"/>
          <a:srcRect l="24447" r="15132" b="23324"/>
          <a:stretch/>
        </p:blipFill>
        <p:spPr>
          <a:xfrm>
            <a:off x="593276" y="2519987"/>
            <a:ext cx="4675410" cy="3998954"/>
          </a:xfrm>
          <a:prstGeom prst="rect">
            <a:avLst/>
          </a:prstGeom>
        </p:spPr>
      </p:pic>
      <p:sp>
        <p:nvSpPr>
          <p:cNvPr id="2" name="TextBox 1">
            <a:extLst>
              <a:ext uri="{FF2B5EF4-FFF2-40B4-BE49-F238E27FC236}">
                <a16:creationId xmlns:a16="http://schemas.microsoft.com/office/drawing/2014/main" id="{50044390-E22C-F161-D241-4AD642824CFB}"/>
              </a:ext>
            </a:extLst>
          </p:cNvPr>
          <p:cNvSpPr txBox="1"/>
          <p:nvPr/>
        </p:nvSpPr>
        <p:spPr>
          <a:xfrm>
            <a:off x="541568" y="1927497"/>
            <a:ext cx="10074724" cy="830997"/>
          </a:xfrm>
          <a:prstGeom prst="rect">
            <a:avLst/>
          </a:prstGeom>
          <a:noFill/>
        </p:spPr>
        <p:txBody>
          <a:bodyPr wrap="square">
            <a:spAutoFit/>
          </a:bodyPr>
          <a:lstStyle/>
          <a:p>
            <a:pPr marL="0" indent="0">
              <a:buNone/>
            </a:pPr>
            <a:r>
              <a:rPr lang="en-GB" sz="2400" b="1">
                <a:latin typeface="Arial" panose="020B0604020202020204" pitchFamily="34" charset="0"/>
                <a:cs typeface="Arial" panose="020B0604020202020204" pitchFamily="34" charset="0"/>
              </a:rPr>
              <a:t>We have all thrown food away at some time. </a:t>
            </a:r>
          </a:p>
          <a:p>
            <a:pPr marL="0" indent="0">
              <a:buNone/>
            </a:pPr>
            <a:endParaRPr lang="en-GB" sz="2400" b="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18455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F49D25-F01C-236B-2263-DC3EA507B17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E43AA10-52A4-944E-A151-40EEA1D4E8DD}"/>
              </a:ext>
            </a:extLst>
          </p:cNvPr>
          <p:cNvSpPr>
            <a:spLocks noGrp="1"/>
          </p:cNvSpPr>
          <p:nvPr>
            <p:ph type="ctrTitle"/>
          </p:nvPr>
        </p:nvSpPr>
        <p:spPr>
          <a:xfrm>
            <a:off x="560618" y="1146374"/>
            <a:ext cx="11005447" cy="720725"/>
          </a:xfrm>
        </p:spPr>
        <p:txBody>
          <a:bodyPr>
            <a:noAutofit/>
          </a:bodyPr>
          <a:lstStyle/>
          <a:p>
            <a:r>
              <a:rPr lang="en-US" sz="4800" b="1" dirty="0"/>
              <a:t>Making our food</a:t>
            </a:r>
          </a:p>
        </p:txBody>
      </p:sp>
      <p:sp>
        <p:nvSpPr>
          <p:cNvPr id="3" name="TextBox 2">
            <a:extLst>
              <a:ext uri="{FF2B5EF4-FFF2-40B4-BE49-F238E27FC236}">
                <a16:creationId xmlns:a16="http://schemas.microsoft.com/office/drawing/2014/main" id="{51775102-50C4-AE1B-A176-C28F250FB9D8}"/>
              </a:ext>
            </a:extLst>
          </p:cNvPr>
          <p:cNvSpPr txBox="1"/>
          <p:nvPr/>
        </p:nvSpPr>
        <p:spPr>
          <a:xfrm>
            <a:off x="473534" y="1867099"/>
            <a:ext cx="10711038" cy="461665"/>
          </a:xfrm>
          <a:prstGeom prst="rect">
            <a:avLst/>
          </a:prstGeom>
          <a:noFill/>
        </p:spPr>
        <p:txBody>
          <a:bodyPr wrap="square">
            <a:spAutoFit/>
          </a:bodyPr>
          <a:lstStyle/>
          <a:p>
            <a:r>
              <a:rPr lang="en-GB" sz="2400" b="1" dirty="0">
                <a:solidFill>
                  <a:srgbClr val="000000"/>
                </a:solidFill>
                <a:latin typeface="Arial" panose="020B0604020202020204" pitchFamily="34" charset="0"/>
                <a:cs typeface="Arial" panose="020B0604020202020204" pitchFamily="34" charset="0"/>
              </a:rPr>
              <a:t>Farmers work hard growing crops to make our food. </a:t>
            </a:r>
          </a:p>
        </p:txBody>
      </p:sp>
      <p:sp>
        <p:nvSpPr>
          <p:cNvPr id="2" name="TextBox 1">
            <a:extLst>
              <a:ext uri="{FF2B5EF4-FFF2-40B4-BE49-F238E27FC236}">
                <a16:creationId xmlns:a16="http://schemas.microsoft.com/office/drawing/2014/main" id="{1CAD971A-DCFD-87B6-A0B3-E15D34A0174E}"/>
              </a:ext>
            </a:extLst>
          </p:cNvPr>
          <p:cNvSpPr txBox="1"/>
          <p:nvPr/>
        </p:nvSpPr>
        <p:spPr>
          <a:xfrm>
            <a:off x="473534" y="2455851"/>
            <a:ext cx="8409210" cy="461665"/>
          </a:xfrm>
          <a:prstGeom prst="rect">
            <a:avLst/>
          </a:prstGeom>
          <a:noFill/>
        </p:spPr>
        <p:txBody>
          <a:bodyPr wrap="square">
            <a:spAutoFit/>
          </a:bodyPr>
          <a:lstStyle/>
          <a:p>
            <a:r>
              <a:rPr lang="en-GB" sz="2400" b="1" dirty="0">
                <a:solidFill>
                  <a:srgbClr val="ED6B17"/>
                </a:solidFill>
                <a:latin typeface="Arial" panose="020B0604020202020204" pitchFamily="34" charset="0"/>
                <a:cs typeface="Arial" panose="020B0604020202020204" pitchFamily="34" charset="0"/>
              </a:rPr>
              <a:t>What is the farmer doing in these pictures?</a:t>
            </a:r>
          </a:p>
        </p:txBody>
      </p:sp>
      <p:pic>
        <p:nvPicPr>
          <p:cNvPr id="10" name="Picture 9">
            <a:extLst>
              <a:ext uri="{FF2B5EF4-FFF2-40B4-BE49-F238E27FC236}">
                <a16:creationId xmlns:a16="http://schemas.microsoft.com/office/drawing/2014/main" id="{EF9802B6-39D2-6E01-9D39-4CBB228B8CFF}"/>
              </a:ext>
            </a:extLst>
          </p:cNvPr>
          <p:cNvPicPr>
            <a:picLocks noChangeAspect="1"/>
          </p:cNvPicPr>
          <p:nvPr/>
        </p:nvPicPr>
        <p:blipFill>
          <a:blip r:embed="rId3"/>
          <a:srcRect l="8706" t="20283" r="4433"/>
          <a:stretch>
            <a:fillRect/>
          </a:stretch>
        </p:blipFill>
        <p:spPr>
          <a:xfrm>
            <a:off x="560618" y="3164139"/>
            <a:ext cx="4282646" cy="2620212"/>
          </a:xfrm>
          <a:prstGeom prst="rect">
            <a:avLst/>
          </a:prstGeom>
          <a:ln>
            <a:solidFill>
              <a:srgbClr val="ED6B17"/>
            </a:solidFill>
          </a:ln>
        </p:spPr>
      </p:pic>
      <p:pic>
        <p:nvPicPr>
          <p:cNvPr id="12" name="Picture 11">
            <a:extLst>
              <a:ext uri="{FF2B5EF4-FFF2-40B4-BE49-F238E27FC236}">
                <a16:creationId xmlns:a16="http://schemas.microsoft.com/office/drawing/2014/main" id="{FAE008E7-CB08-2D80-38B4-6EE111AB5217}"/>
              </a:ext>
            </a:extLst>
          </p:cNvPr>
          <p:cNvPicPr>
            <a:picLocks noChangeAspect="1"/>
          </p:cNvPicPr>
          <p:nvPr/>
        </p:nvPicPr>
        <p:blipFill>
          <a:blip r:embed="rId4"/>
          <a:srcRect l="10347" r="6924" b="10803"/>
          <a:stretch>
            <a:fillRect/>
          </a:stretch>
        </p:blipFill>
        <p:spPr>
          <a:xfrm>
            <a:off x="5207414" y="3164139"/>
            <a:ext cx="4282647" cy="2594576"/>
          </a:xfrm>
          <a:prstGeom prst="rect">
            <a:avLst/>
          </a:prstGeom>
          <a:ln>
            <a:solidFill>
              <a:srgbClr val="ED6B17"/>
            </a:solidFill>
          </a:ln>
        </p:spPr>
      </p:pic>
      <p:sp>
        <p:nvSpPr>
          <p:cNvPr id="6" name="TextBox 5">
            <a:extLst>
              <a:ext uri="{FF2B5EF4-FFF2-40B4-BE49-F238E27FC236}">
                <a16:creationId xmlns:a16="http://schemas.microsoft.com/office/drawing/2014/main" id="{93877272-8F61-FFB5-9CBB-DAED732326F4}"/>
              </a:ext>
            </a:extLst>
          </p:cNvPr>
          <p:cNvSpPr txBox="1"/>
          <p:nvPr/>
        </p:nvSpPr>
        <p:spPr>
          <a:xfrm>
            <a:off x="5927023" y="5873816"/>
            <a:ext cx="3370254" cy="461665"/>
          </a:xfrm>
          <a:prstGeom prst="rect">
            <a:avLst/>
          </a:prstGeom>
          <a:solidFill>
            <a:schemeClr val="bg1"/>
          </a:solidFill>
          <a:ln>
            <a:solidFill>
              <a:schemeClr val="bg1"/>
            </a:solidFill>
          </a:ln>
        </p:spPr>
        <p:txBody>
          <a:bodyPr wrap="square" rtlCol="0">
            <a:spAutoFit/>
          </a:bodyPr>
          <a:lstStyle/>
          <a:p>
            <a:r>
              <a:rPr lang="en-GB" sz="2400" b="1" dirty="0">
                <a:latin typeface="Arial" panose="020B0604020202020204" pitchFamily="34" charset="0"/>
                <a:cs typeface="Arial" panose="020B0604020202020204" pitchFamily="34" charset="0"/>
              </a:rPr>
              <a:t>Harvesting at night.</a:t>
            </a:r>
          </a:p>
        </p:txBody>
      </p:sp>
      <p:sp>
        <p:nvSpPr>
          <p:cNvPr id="8" name="TextBox 7">
            <a:extLst>
              <a:ext uri="{FF2B5EF4-FFF2-40B4-BE49-F238E27FC236}">
                <a16:creationId xmlns:a16="http://schemas.microsoft.com/office/drawing/2014/main" id="{996CFA48-C873-F75A-DDB6-1EE549869982}"/>
              </a:ext>
            </a:extLst>
          </p:cNvPr>
          <p:cNvSpPr txBox="1"/>
          <p:nvPr/>
        </p:nvSpPr>
        <p:spPr>
          <a:xfrm>
            <a:off x="1629261" y="5873816"/>
            <a:ext cx="2530924" cy="461665"/>
          </a:xfrm>
          <a:prstGeom prst="rect">
            <a:avLst/>
          </a:prstGeom>
          <a:solidFill>
            <a:schemeClr val="bg1"/>
          </a:solidFill>
          <a:ln>
            <a:solidFill>
              <a:schemeClr val="bg1"/>
            </a:solidFill>
          </a:ln>
        </p:spPr>
        <p:txBody>
          <a:bodyPr wrap="square" rtlCol="0">
            <a:spAutoFit/>
          </a:bodyPr>
          <a:lstStyle/>
          <a:p>
            <a:r>
              <a:rPr lang="en-GB" sz="2400" b="1" dirty="0">
                <a:latin typeface="Arial" panose="020B0604020202020204" pitchFamily="34" charset="0"/>
                <a:cs typeface="Arial" panose="020B0604020202020204" pitchFamily="34" charset="0"/>
              </a:rPr>
              <a:t>Planting crops. </a:t>
            </a:r>
          </a:p>
        </p:txBody>
      </p:sp>
    </p:spTree>
    <p:extLst>
      <p:ext uri="{BB962C8B-B14F-4D97-AF65-F5344CB8AC3E}">
        <p14:creationId xmlns:p14="http://schemas.microsoft.com/office/powerpoint/2010/main" val="2138876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510222-A731-9C0D-33F3-5F018CD6399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C6D00A6-1216-C8B4-F946-4D4D08DB6F5B}"/>
              </a:ext>
            </a:extLst>
          </p:cNvPr>
          <p:cNvSpPr>
            <a:spLocks noGrp="1"/>
          </p:cNvSpPr>
          <p:nvPr>
            <p:ph type="ctrTitle"/>
          </p:nvPr>
        </p:nvSpPr>
        <p:spPr>
          <a:xfrm>
            <a:off x="560618" y="1146374"/>
            <a:ext cx="11005447" cy="720725"/>
          </a:xfrm>
        </p:spPr>
        <p:txBody>
          <a:bodyPr>
            <a:noAutofit/>
          </a:bodyPr>
          <a:lstStyle/>
          <a:p>
            <a:r>
              <a:rPr lang="en-US" sz="4800" b="1" dirty="0"/>
              <a:t>Making our food</a:t>
            </a:r>
          </a:p>
        </p:txBody>
      </p:sp>
      <p:sp>
        <p:nvSpPr>
          <p:cNvPr id="3" name="TextBox 2">
            <a:extLst>
              <a:ext uri="{FF2B5EF4-FFF2-40B4-BE49-F238E27FC236}">
                <a16:creationId xmlns:a16="http://schemas.microsoft.com/office/drawing/2014/main" id="{3C848617-2095-5ED3-576E-337F96EB15E6}"/>
              </a:ext>
            </a:extLst>
          </p:cNvPr>
          <p:cNvSpPr txBox="1"/>
          <p:nvPr/>
        </p:nvSpPr>
        <p:spPr>
          <a:xfrm>
            <a:off x="473534" y="1867099"/>
            <a:ext cx="10711038" cy="461665"/>
          </a:xfrm>
          <a:prstGeom prst="rect">
            <a:avLst/>
          </a:prstGeom>
          <a:noFill/>
        </p:spPr>
        <p:txBody>
          <a:bodyPr wrap="square">
            <a:spAutoFit/>
          </a:bodyPr>
          <a:lstStyle/>
          <a:p>
            <a:r>
              <a:rPr lang="en-GB" sz="2400" b="1" dirty="0">
                <a:solidFill>
                  <a:srgbClr val="000000"/>
                </a:solidFill>
                <a:latin typeface="Arial" panose="020B0604020202020204" pitchFamily="34" charset="0"/>
                <a:cs typeface="Arial" panose="020B0604020202020204" pitchFamily="34" charset="0"/>
              </a:rPr>
              <a:t>Farmers work hard rearing animals to make our food. </a:t>
            </a:r>
          </a:p>
        </p:txBody>
      </p:sp>
      <p:sp>
        <p:nvSpPr>
          <p:cNvPr id="2" name="TextBox 1">
            <a:extLst>
              <a:ext uri="{FF2B5EF4-FFF2-40B4-BE49-F238E27FC236}">
                <a16:creationId xmlns:a16="http://schemas.microsoft.com/office/drawing/2014/main" id="{6420B82E-326C-1DE0-CD85-328C2C7B0BDF}"/>
              </a:ext>
            </a:extLst>
          </p:cNvPr>
          <p:cNvSpPr txBox="1"/>
          <p:nvPr/>
        </p:nvSpPr>
        <p:spPr>
          <a:xfrm>
            <a:off x="473534" y="2455851"/>
            <a:ext cx="8409210" cy="461665"/>
          </a:xfrm>
          <a:prstGeom prst="rect">
            <a:avLst/>
          </a:prstGeom>
          <a:noFill/>
        </p:spPr>
        <p:txBody>
          <a:bodyPr wrap="square">
            <a:spAutoFit/>
          </a:bodyPr>
          <a:lstStyle/>
          <a:p>
            <a:r>
              <a:rPr lang="en-GB" sz="2400" b="1" dirty="0">
                <a:solidFill>
                  <a:srgbClr val="ED6B17"/>
                </a:solidFill>
                <a:latin typeface="Arial" panose="020B0604020202020204" pitchFamily="34" charset="0"/>
                <a:cs typeface="Arial" panose="020B0604020202020204" pitchFamily="34" charset="0"/>
              </a:rPr>
              <a:t>What is the farmer doing in these pictures?</a:t>
            </a:r>
          </a:p>
        </p:txBody>
      </p:sp>
      <p:sp>
        <p:nvSpPr>
          <p:cNvPr id="6" name="TextBox 5">
            <a:extLst>
              <a:ext uri="{FF2B5EF4-FFF2-40B4-BE49-F238E27FC236}">
                <a16:creationId xmlns:a16="http://schemas.microsoft.com/office/drawing/2014/main" id="{B2114D83-A1F7-2207-334E-6B9DA2475FD0}"/>
              </a:ext>
            </a:extLst>
          </p:cNvPr>
          <p:cNvSpPr txBox="1"/>
          <p:nvPr/>
        </p:nvSpPr>
        <p:spPr>
          <a:xfrm>
            <a:off x="6351820" y="6006670"/>
            <a:ext cx="2530924" cy="461665"/>
          </a:xfrm>
          <a:prstGeom prst="rect">
            <a:avLst/>
          </a:prstGeom>
          <a:solidFill>
            <a:schemeClr val="bg1"/>
          </a:solidFill>
          <a:ln>
            <a:solidFill>
              <a:schemeClr val="bg1"/>
            </a:solidFill>
          </a:ln>
        </p:spPr>
        <p:txBody>
          <a:bodyPr wrap="square" rtlCol="0">
            <a:spAutoFit/>
          </a:bodyPr>
          <a:lstStyle/>
          <a:p>
            <a:r>
              <a:rPr lang="en-GB" sz="2400" b="1" dirty="0">
                <a:latin typeface="Arial" panose="020B0604020202020204" pitchFamily="34" charset="0"/>
                <a:cs typeface="Arial" panose="020B0604020202020204" pitchFamily="34" charset="0"/>
              </a:rPr>
              <a:t>Milking cows.</a:t>
            </a:r>
          </a:p>
        </p:txBody>
      </p:sp>
      <p:sp>
        <p:nvSpPr>
          <p:cNvPr id="8" name="TextBox 7">
            <a:extLst>
              <a:ext uri="{FF2B5EF4-FFF2-40B4-BE49-F238E27FC236}">
                <a16:creationId xmlns:a16="http://schemas.microsoft.com/office/drawing/2014/main" id="{5D2D4324-5B92-B04A-8D2C-1756643A52A3}"/>
              </a:ext>
            </a:extLst>
          </p:cNvPr>
          <p:cNvSpPr txBox="1"/>
          <p:nvPr/>
        </p:nvSpPr>
        <p:spPr>
          <a:xfrm>
            <a:off x="1629261" y="6050214"/>
            <a:ext cx="2530924" cy="461665"/>
          </a:xfrm>
          <a:prstGeom prst="rect">
            <a:avLst/>
          </a:prstGeom>
          <a:solidFill>
            <a:schemeClr val="bg1"/>
          </a:solidFill>
          <a:ln>
            <a:solidFill>
              <a:schemeClr val="bg1"/>
            </a:solidFill>
          </a:ln>
        </p:spPr>
        <p:txBody>
          <a:bodyPr wrap="square" rtlCol="0">
            <a:spAutoFit/>
          </a:bodyPr>
          <a:lstStyle/>
          <a:p>
            <a:r>
              <a:rPr lang="en-GB" sz="2400" b="1" dirty="0">
                <a:latin typeface="Arial" panose="020B0604020202020204" pitchFamily="34" charset="0"/>
                <a:cs typeface="Arial" panose="020B0604020202020204" pitchFamily="34" charset="0"/>
              </a:rPr>
              <a:t>Feeding cattle.</a:t>
            </a:r>
          </a:p>
        </p:txBody>
      </p:sp>
      <p:pic>
        <p:nvPicPr>
          <p:cNvPr id="7" name="Picture 6">
            <a:extLst>
              <a:ext uri="{FF2B5EF4-FFF2-40B4-BE49-F238E27FC236}">
                <a16:creationId xmlns:a16="http://schemas.microsoft.com/office/drawing/2014/main" id="{3711BB1C-8E3E-868B-FBB2-08B88A91BA2B}"/>
              </a:ext>
            </a:extLst>
          </p:cNvPr>
          <p:cNvPicPr>
            <a:picLocks noChangeAspect="1"/>
          </p:cNvPicPr>
          <p:nvPr/>
        </p:nvPicPr>
        <p:blipFill>
          <a:blip r:embed="rId3"/>
          <a:stretch>
            <a:fillRect/>
          </a:stretch>
        </p:blipFill>
        <p:spPr>
          <a:xfrm>
            <a:off x="5177548" y="3151429"/>
            <a:ext cx="4237242" cy="2824828"/>
          </a:xfrm>
          <a:prstGeom prst="rect">
            <a:avLst/>
          </a:prstGeom>
          <a:ln>
            <a:solidFill>
              <a:srgbClr val="ED6B17"/>
            </a:solidFill>
          </a:ln>
        </p:spPr>
      </p:pic>
      <p:pic>
        <p:nvPicPr>
          <p:cNvPr id="9" name="Picture 8">
            <a:extLst>
              <a:ext uri="{FF2B5EF4-FFF2-40B4-BE49-F238E27FC236}">
                <a16:creationId xmlns:a16="http://schemas.microsoft.com/office/drawing/2014/main" id="{9F480D55-F667-2486-0C54-A8C60F5C3EBB}"/>
              </a:ext>
            </a:extLst>
          </p:cNvPr>
          <p:cNvPicPr>
            <a:picLocks noChangeAspect="1"/>
          </p:cNvPicPr>
          <p:nvPr/>
        </p:nvPicPr>
        <p:blipFill>
          <a:blip r:embed="rId4"/>
          <a:stretch>
            <a:fillRect/>
          </a:stretch>
        </p:blipFill>
        <p:spPr>
          <a:xfrm>
            <a:off x="560618" y="3151429"/>
            <a:ext cx="4237243" cy="2824829"/>
          </a:xfrm>
          <a:prstGeom prst="rect">
            <a:avLst/>
          </a:prstGeom>
          <a:ln>
            <a:solidFill>
              <a:srgbClr val="ED6B17"/>
            </a:solidFill>
          </a:ln>
        </p:spPr>
      </p:pic>
    </p:spTree>
    <p:extLst>
      <p:ext uri="{BB962C8B-B14F-4D97-AF65-F5344CB8AC3E}">
        <p14:creationId xmlns:p14="http://schemas.microsoft.com/office/powerpoint/2010/main" val="1259210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A114E6-3AE6-FC86-767E-53C4A9927C0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6D078F9-1848-840D-689D-CF045CCEF815}"/>
              </a:ext>
            </a:extLst>
          </p:cNvPr>
          <p:cNvSpPr>
            <a:spLocks noGrp="1"/>
          </p:cNvSpPr>
          <p:nvPr>
            <p:ph type="ctrTitle"/>
          </p:nvPr>
        </p:nvSpPr>
        <p:spPr>
          <a:xfrm>
            <a:off x="593276" y="1431166"/>
            <a:ext cx="11005447" cy="720725"/>
          </a:xfrm>
        </p:spPr>
        <p:txBody>
          <a:bodyPr>
            <a:noAutofit/>
          </a:bodyPr>
          <a:lstStyle/>
          <a:p>
            <a:r>
              <a:rPr lang="en-US" sz="4800"/>
              <a:t>O</a:t>
            </a:r>
            <a:r>
              <a:rPr lang="en-US" sz="4800" b="1"/>
              <a:t>ur food</a:t>
            </a:r>
          </a:p>
        </p:txBody>
      </p:sp>
      <p:sp>
        <p:nvSpPr>
          <p:cNvPr id="3" name="TextBox 2">
            <a:extLst>
              <a:ext uri="{FF2B5EF4-FFF2-40B4-BE49-F238E27FC236}">
                <a16:creationId xmlns:a16="http://schemas.microsoft.com/office/drawing/2014/main" id="{70919935-D714-45EF-B2B6-1DC61BBB0091}"/>
              </a:ext>
            </a:extLst>
          </p:cNvPr>
          <p:cNvSpPr txBox="1"/>
          <p:nvPr/>
        </p:nvSpPr>
        <p:spPr>
          <a:xfrm>
            <a:off x="522020" y="2151891"/>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We need to care for our food and try hard not to waste it.</a:t>
            </a:r>
          </a:p>
        </p:txBody>
      </p:sp>
      <p:sp>
        <p:nvSpPr>
          <p:cNvPr id="5" name="TextBox 4">
            <a:extLst>
              <a:ext uri="{FF2B5EF4-FFF2-40B4-BE49-F238E27FC236}">
                <a16:creationId xmlns:a16="http://schemas.microsoft.com/office/drawing/2014/main" id="{BD7ECE4A-3229-6AF3-8EFA-1F4D56698FE5}"/>
              </a:ext>
            </a:extLst>
          </p:cNvPr>
          <p:cNvSpPr txBox="1"/>
          <p:nvPr/>
        </p:nvSpPr>
        <p:spPr>
          <a:xfrm>
            <a:off x="6362706" y="3898827"/>
            <a:ext cx="4523010" cy="461665"/>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How can we waste less food?</a:t>
            </a:r>
          </a:p>
        </p:txBody>
      </p:sp>
      <p:pic>
        <p:nvPicPr>
          <p:cNvPr id="2" name="Picture 1" descr="A person throwing food into a trash can&#10;&#10;AI-generated content may be incorrect.">
            <a:extLst>
              <a:ext uri="{FF2B5EF4-FFF2-40B4-BE49-F238E27FC236}">
                <a16:creationId xmlns:a16="http://schemas.microsoft.com/office/drawing/2014/main" id="{636ADD23-262C-A1B3-017C-2512F2BA25A1}"/>
              </a:ext>
            </a:extLst>
          </p:cNvPr>
          <p:cNvPicPr>
            <a:picLocks noChangeAspect="1"/>
          </p:cNvPicPr>
          <p:nvPr/>
        </p:nvPicPr>
        <p:blipFill>
          <a:blip r:embed="rId2"/>
          <a:stretch>
            <a:fillRect/>
          </a:stretch>
        </p:blipFill>
        <p:spPr>
          <a:xfrm>
            <a:off x="711473" y="2872616"/>
            <a:ext cx="5166066" cy="3445765"/>
          </a:xfrm>
          <a:prstGeom prst="rect">
            <a:avLst/>
          </a:prstGeom>
        </p:spPr>
      </p:pic>
    </p:spTree>
    <p:extLst>
      <p:ext uri="{BB962C8B-B14F-4D97-AF65-F5344CB8AC3E}">
        <p14:creationId xmlns:p14="http://schemas.microsoft.com/office/powerpoint/2010/main" val="4255658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D0AAD-6E85-EDA8-CF78-3116DADD941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0DFD388-9223-5050-3494-4E0E55FAC346}"/>
              </a:ext>
            </a:extLst>
          </p:cNvPr>
          <p:cNvSpPr>
            <a:spLocks noGrp="1"/>
          </p:cNvSpPr>
          <p:nvPr>
            <p:ph type="ctrTitle"/>
          </p:nvPr>
        </p:nvSpPr>
        <p:spPr>
          <a:xfrm>
            <a:off x="615976" y="1276029"/>
            <a:ext cx="11005447" cy="720725"/>
          </a:xfrm>
        </p:spPr>
        <p:txBody>
          <a:bodyPr>
            <a:noAutofit/>
          </a:bodyPr>
          <a:lstStyle/>
          <a:p>
            <a:r>
              <a:rPr lang="en-US" sz="4800"/>
              <a:t>Food waste</a:t>
            </a:r>
            <a:endParaRPr lang="en-US" sz="4800" b="1"/>
          </a:p>
        </p:txBody>
      </p:sp>
      <p:sp>
        <p:nvSpPr>
          <p:cNvPr id="3" name="TextBox 2">
            <a:extLst>
              <a:ext uri="{FF2B5EF4-FFF2-40B4-BE49-F238E27FC236}">
                <a16:creationId xmlns:a16="http://schemas.microsoft.com/office/drawing/2014/main" id="{F30C58D2-83E3-F4B4-1BF9-ED6FEE4339C0}"/>
              </a:ext>
            </a:extLst>
          </p:cNvPr>
          <p:cNvSpPr txBox="1"/>
          <p:nvPr/>
        </p:nvSpPr>
        <p:spPr>
          <a:xfrm>
            <a:off x="570577" y="1966834"/>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Some parts of our food can’t be eaten. </a:t>
            </a:r>
          </a:p>
        </p:txBody>
      </p:sp>
      <p:pic>
        <p:nvPicPr>
          <p:cNvPr id="2" name="Picture 1" descr="A basket of food with eggs and fruits&#10;&#10;AI-generated content may be incorrect.">
            <a:extLst>
              <a:ext uri="{FF2B5EF4-FFF2-40B4-BE49-F238E27FC236}">
                <a16:creationId xmlns:a16="http://schemas.microsoft.com/office/drawing/2014/main" id="{9803896B-6E8C-0AD5-DBEA-ADD29AB2C4E9}"/>
              </a:ext>
            </a:extLst>
          </p:cNvPr>
          <p:cNvPicPr>
            <a:picLocks noChangeAspect="1"/>
          </p:cNvPicPr>
          <p:nvPr/>
        </p:nvPicPr>
        <p:blipFill>
          <a:blip r:embed="rId2"/>
          <a:stretch>
            <a:fillRect/>
          </a:stretch>
        </p:blipFill>
        <p:spPr>
          <a:xfrm>
            <a:off x="592349" y="2576235"/>
            <a:ext cx="5636060" cy="3759251"/>
          </a:xfrm>
          <a:prstGeom prst="rect">
            <a:avLst/>
          </a:prstGeom>
        </p:spPr>
      </p:pic>
      <p:sp>
        <p:nvSpPr>
          <p:cNvPr id="6" name="TextBox 5">
            <a:extLst>
              <a:ext uri="{FF2B5EF4-FFF2-40B4-BE49-F238E27FC236}">
                <a16:creationId xmlns:a16="http://schemas.microsoft.com/office/drawing/2014/main" id="{C3E214FD-D732-D982-2A66-35846C83F25D}"/>
              </a:ext>
            </a:extLst>
          </p:cNvPr>
          <p:cNvSpPr txBox="1"/>
          <p:nvPr/>
        </p:nvSpPr>
        <p:spPr>
          <a:xfrm>
            <a:off x="6662056" y="3587461"/>
            <a:ext cx="4494802" cy="830997"/>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What can you see here that can’t be eaten?</a:t>
            </a:r>
          </a:p>
        </p:txBody>
      </p:sp>
    </p:spTree>
    <p:extLst>
      <p:ext uri="{BB962C8B-B14F-4D97-AF65-F5344CB8AC3E}">
        <p14:creationId xmlns:p14="http://schemas.microsoft.com/office/powerpoint/2010/main" val="24101553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E9150-7DE4-4989-243B-A061C53C5AF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16C9C4F-D763-6C90-3AF9-C11E220CDDC9}"/>
              </a:ext>
            </a:extLst>
          </p:cNvPr>
          <p:cNvSpPr>
            <a:spLocks noGrp="1"/>
          </p:cNvSpPr>
          <p:nvPr>
            <p:ph type="ctrTitle"/>
          </p:nvPr>
        </p:nvSpPr>
        <p:spPr>
          <a:xfrm>
            <a:off x="623336" y="1354966"/>
            <a:ext cx="6256435" cy="720725"/>
          </a:xfrm>
        </p:spPr>
        <p:txBody>
          <a:bodyPr>
            <a:noAutofit/>
          </a:bodyPr>
          <a:lstStyle/>
          <a:p>
            <a:r>
              <a:rPr lang="en-US" sz="4800" b="1"/>
              <a:t>Food waste</a:t>
            </a:r>
          </a:p>
        </p:txBody>
      </p:sp>
      <p:sp>
        <p:nvSpPr>
          <p:cNvPr id="3" name="TextBox 2">
            <a:extLst>
              <a:ext uri="{FF2B5EF4-FFF2-40B4-BE49-F238E27FC236}">
                <a16:creationId xmlns:a16="http://schemas.microsoft.com/office/drawing/2014/main" id="{24F57CF1-B415-F2CB-0E80-64B4AA765A09}"/>
              </a:ext>
            </a:extLst>
          </p:cNvPr>
          <p:cNvSpPr txBox="1"/>
          <p:nvPr/>
        </p:nvSpPr>
        <p:spPr>
          <a:xfrm>
            <a:off x="578368" y="2075691"/>
            <a:ext cx="11035264" cy="461665"/>
          </a:xfrm>
          <a:prstGeom prst="rect">
            <a:avLst/>
          </a:prstGeom>
          <a:noFill/>
        </p:spPr>
        <p:txBody>
          <a:bodyPr wrap="square">
            <a:spAutoFit/>
          </a:bodyPr>
          <a:lstStyle/>
          <a:p>
            <a:pPr marL="0" indent="0">
              <a:buNone/>
            </a:pPr>
            <a:r>
              <a:rPr lang="en-GB" sz="2400" b="1">
                <a:latin typeface="Arial" panose="020B0604020202020204" pitchFamily="34" charset="0"/>
                <a:cs typeface="Arial" panose="020B0604020202020204" pitchFamily="34" charset="0"/>
              </a:rPr>
              <a:t>Food waste thrown into our normal kitchen bin is buried in the ground.</a:t>
            </a:r>
          </a:p>
        </p:txBody>
      </p:sp>
      <p:pic>
        <p:nvPicPr>
          <p:cNvPr id="8" name="Picture 7" descr="A large pile of garbage&#10;&#10;AI-generated content may be incorrect.">
            <a:extLst>
              <a:ext uri="{FF2B5EF4-FFF2-40B4-BE49-F238E27FC236}">
                <a16:creationId xmlns:a16="http://schemas.microsoft.com/office/drawing/2014/main" id="{D2B1D7EB-E513-A6E7-586F-E14350420422}"/>
              </a:ext>
            </a:extLst>
          </p:cNvPr>
          <p:cNvPicPr>
            <a:picLocks noChangeAspect="1"/>
          </p:cNvPicPr>
          <p:nvPr/>
        </p:nvPicPr>
        <p:blipFill>
          <a:blip r:embed="rId2"/>
          <a:srcRect l="48455" t="36864" r="1" b="6642"/>
          <a:stretch>
            <a:fillRect/>
          </a:stretch>
        </p:blipFill>
        <p:spPr>
          <a:xfrm>
            <a:off x="623336" y="2709330"/>
            <a:ext cx="5026349" cy="3663426"/>
          </a:xfrm>
          <a:prstGeom prst="rect">
            <a:avLst/>
          </a:prstGeom>
        </p:spPr>
      </p:pic>
      <p:sp>
        <p:nvSpPr>
          <p:cNvPr id="2" name="TextBox 1">
            <a:extLst>
              <a:ext uri="{FF2B5EF4-FFF2-40B4-BE49-F238E27FC236}">
                <a16:creationId xmlns:a16="http://schemas.microsoft.com/office/drawing/2014/main" id="{3E287C2D-0B83-7A10-951C-1A50BFD0866E}"/>
              </a:ext>
            </a:extLst>
          </p:cNvPr>
          <p:cNvSpPr txBox="1"/>
          <p:nvPr/>
        </p:nvSpPr>
        <p:spPr>
          <a:xfrm>
            <a:off x="6096001" y="3910101"/>
            <a:ext cx="4887686" cy="1261884"/>
          </a:xfrm>
          <a:prstGeom prst="rect">
            <a:avLst/>
          </a:prstGeom>
          <a:noFill/>
        </p:spPr>
        <p:txBody>
          <a:bodyPr wrap="square">
            <a:spAutoFit/>
          </a:bodyPr>
          <a:lstStyle/>
          <a:p>
            <a:pPr marL="0" indent="0">
              <a:buNone/>
            </a:pPr>
            <a:r>
              <a:rPr lang="en-GB" sz="2400">
                <a:latin typeface="Arial" panose="020B0604020202020204" pitchFamily="34" charset="0"/>
                <a:cs typeface="Arial" panose="020B0604020202020204" pitchFamily="34" charset="0"/>
              </a:rPr>
              <a:t>This can be harmful to our planet. </a:t>
            </a:r>
          </a:p>
          <a:p>
            <a:pPr marL="0" indent="0">
              <a:buNone/>
            </a:pPr>
            <a:endParaRPr lang="en-GB" sz="2400">
              <a:latin typeface="Arial" panose="020B0604020202020204" pitchFamily="34" charset="0"/>
              <a:cs typeface="Arial" panose="020B0604020202020204" pitchFamily="34" charset="0"/>
            </a:endParaRPr>
          </a:p>
          <a:p>
            <a:endParaRPr lang="en-GB" sz="280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0034940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352886-35BF-304E-CF38-168C1DD12AC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908697C-9EEA-C07E-FC61-FF29A2C73019}"/>
              </a:ext>
            </a:extLst>
          </p:cNvPr>
          <p:cNvSpPr>
            <a:spLocks noGrp="1"/>
          </p:cNvSpPr>
          <p:nvPr>
            <p:ph type="ctrTitle"/>
          </p:nvPr>
        </p:nvSpPr>
        <p:spPr>
          <a:xfrm>
            <a:off x="593276" y="1270076"/>
            <a:ext cx="11005447" cy="720725"/>
          </a:xfrm>
        </p:spPr>
        <p:txBody>
          <a:bodyPr>
            <a:noAutofit/>
          </a:bodyPr>
          <a:lstStyle/>
          <a:p>
            <a:r>
              <a:rPr lang="en-US" sz="4800"/>
              <a:t>Food waste</a:t>
            </a:r>
            <a:endParaRPr lang="en-US" sz="4800" b="1"/>
          </a:p>
        </p:txBody>
      </p:sp>
      <p:sp>
        <p:nvSpPr>
          <p:cNvPr id="3" name="TextBox 2">
            <a:extLst>
              <a:ext uri="{FF2B5EF4-FFF2-40B4-BE49-F238E27FC236}">
                <a16:creationId xmlns:a16="http://schemas.microsoft.com/office/drawing/2014/main" id="{F22A0FC9-CCE2-9E04-6106-4A072A8EACE2}"/>
              </a:ext>
            </a:extLst>
          </p:cNvPr>
          <p:cNvSpPr txBox="1"/>
          <p:nvPr/>
        </p:nvSpPr>
        <p:spPr>
          <a:xfrm>
            <a:off x="532906" y="1990801"/>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Food that can’t be eaten should be put in a food waste bin. </a:t>
            </a:r>
          </a:p>
        </p:txBody>
      </p:sp>
      <p:sp>
        <p:nvSpPr>
          <p:cNvPr id="2" name="TextBox 1">
            <a:extLst>
              <a:ext uri="{FF2B5EF4-FFF2-40B4-BE49-F238E27FC236}">
                <a16:creationId xmlns:a16="http://schemas.microsoft.com/office/drawing/2014/main" id="{9BD49531-21E0-6E9B-8943-FAED45744316}"/>
              </a:ext>
            </a:extLst>
          </p:cNvPr>
          <p:cNvSpPr txBox="1"/>
          <p:nvPr/>
        </p:nvSpPr>
        <p:spPr>
          <a:xfrm>
            <a:off x="5061857" y="3556508"/>
            <a:ext cx="5766204" cy="830997"/>
          </a:xfrm>
          <a:prstGeom prst="rect">
            <a:avLst/>
          </a:prstGeom>
          <a:noFill/>
        </p:spPr>
        <p:txBody>
          <a:bodyPr wrap="square">
            <a:spAutoFit/>
          </a:bodyPr>
          <a:lstStyle/>
          <a:p>
            <a:r>
              <a:rPr lang="en-GB" sz="2400" dirty="0">
                <a:solidFill>
                  <a:srgbClr val="000000"/>
                </a:solidFill>
                <a:latin typeface="Arial" panose="020B0604020202020204" pitchFamily="34" charset="0"/>
                <a:cs typeface="Arial" panose="020B0604020202020204" pitchFamily="34" charset="0"/>
              </a:rPr>
              <a:t>Food in the food waste bin can be recycled to make </a:t>
            </a:r>
            <a:r>
              <a:rPr lang="en-GB" sz="2400" b="1" dirty="0">
                <a:solidFill>
                  <a:srgbClr val="000000"/>
                </a:solidFill>
                <a:latin typeface="Arial" panose="020B0604020202020204" pitchFamily="34" charset="0"/>
                <a:cs typeface="Arial" panose="020B0604020202020204" pitchFamily="34" charset="0"/>
              </a:rPr>
              <a:t>compost</a:t>
            </a:r>
            <a:r>
              <a:rPr lang="en-GB" sz="2400" dirty="0">
                <a:solidFill>
                  <a:srgbClr val="000000"/>
                </a:solidFill>
                <a:latin typeface="Arial" panose="020B0604020202020204" pitchFamily="34" charset="0"/>
                <a:cs typeface="Arial" panose="020B0604020202020204" pitchFamily="34" charset="0"/>
              </a:rPr>
              <a:t> and </a:t>
            </a:r>
            <a:r>
              <a:rPr lang="en-GB" sz="2400" b="1" dirty="0">
                <a:solidFill>
                  <a:srgbClr val="000000"/>
                </a:solidFill>
                <a:latin typeface="Arial" panose="020B0604020202020204" pitchFamily="34" charset="0"/>
                <a:cs typeface="Arial" panose="020B0604020202020204" pitchFamily="34" charset="0"/>
              </a:rPr>
              <a:t>energy</a:t>
            </a:r>
            <a:r>
              <a:rPr lang="en-GB" sz="2400" dirty="0">
                <a:solidFill>
                  <a:srgbClr val="000000"/>
                </a:solidFill>
                <a:latin typeface="Arial" panose="020B0604020202020204" pitchFamily="34" charset="0"/>
                <a:cs typeface="Arial" panose="020B0604020202020204" pitchFamily="34" charset="0"/>
              </a:rPr>
              <a:t>! </a:t>
            </a:r>
          </a:p>
        </p:txBody>
      </p:sp>
      <p:pic>
        <p:nvPicPr>
          <p:cNvPr id="6" name="Picture 5" descr="A green bag full of vegetables&#10;&#10;AI-generated content may be incorrect.">
            <a:extLst>
              <a:ext uri="{FF2B5EF4-FFF2-40B4-BE49-F238E27FC236}">
                <a16:creationId xmlns:a16="http://schemas.microsoft.com/office/drawing/2014/main" id="{D279262D-0412-697F-89F4-EF0DC09F6C2A}"/>
              </a:ext>
            </a:extLst>
          </p:cNvPr>
          <p:cNvPicPr>
            <a:picLocks noChangeAspect="1"/>
          </p:cNvPicPr>
          <p:nvPr/>
        </p:nvPicPr>
        <p:blipFill>
          <a:blip r:embed="rId2"/>
          <a:srcRect l="9001" r="20125" b="6556"/>
          <a:stretch>
            <a:fillRect/>
          </a:stretch>
        </p:blipFill>
        <p:spPr>
          <a:xfrm>
            <a:off x="593276" y="2641443"/>
            <a:ext cx="4157183" cy="3661386"/>
          </a:xfrm>
          <a:prstGeom prst="rect">
            <a:avLst/>
          </a:prstGeom>
        </p:spPr>
      </p:pic>
    </p:spTree>
    <p:extLst>
      <p:ext uri="{BB962C8B-B14F-4D97-AF65-F5344CB8AC3E}">
        <p14:creationId xmlns:p14="http://schemas.microsoft.com/office/powerpoint/2010/main" val="270587505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9DDA00-E0DD-F829-BD33-C959B5F002E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9A953B77-0BD5-15DA-5109-5F6A46E31EC3}"/>
              </a:ext>
            </a:extLst>
          </p:cNvPr>
          <p:cNvSpPr>
            <a:spLocks noGrp="1"/>
          </p:cNvSpPr>
          <p:nvPr>
            <p:ph type="ctrTitle"/>
          </p:nvPr>
        </p:nvSpPr>
        <p:spPr>
          <a:xfrm>
            <a:off x="593276" y="1431166"/>
            <a:ext cx="11005447" cy="720725"/>
          </a:xfrm>
        </p:spPr>
        <p:txBody>
          <a:bodyPr>
            <a:noAutofit/>
          </a:bodyPr>
          <a:lstStyle/>
          <a:p>
            <a:r>
              <a:rPr lang="en-US" sz="4800"/>
              <a:t>Sort the food</a:t>
            </a:r>
            <a:endParaRPr lang="en-US" sz="4800" b="1"/>
          </a:p>
        </p:txBody>
      </p:sp>
      <p:sp>
        <p:nvSpPr>
          <p:cNvPr id="3" name="TextBox 2">
            <a:extLst>
              <a:ext uri="{FF2B5EF4-FFF2-40B4-BE49-F238E27FC236}">
                <a16:creationId xmlns:a16="http://schemas.microsoft.com/office/drawing/2014/main" id="{C700F2AB-B613-FBDF-3BEE-2EF8284CB936}"/>
              </a:ext>
            </a:extLst>
          </p:cNvPr>
          <p:cNvSpPr txBox="1"/>
          <p:nvPr/>
        </p:nvSpPr>
        <p:spPr>
          <a:xfrm>
            <a:off x="522020" y="2151891"/>
            <a:ext cx="10711038" cy="830997"/>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Which of these foods should go in the food waste bin and which could have been eaten?  </a:t>
            </a:r>
          </a:p>
        </p:txBody>
      </p:sp>
      <p:pic>
        <p:nvPicPr>
          <p:cNvPr id="5" name="Picture 4" descr="A peeled banana with a white background&#10;&#10;Description automatically generated with low confidence">
            <a:extLst>
              <a:ext uri="{FF2B5EF4-FFF2-40B4-BE49-F238E27FC236}">
                <a16:creationId xmlns:a16="http://schemas.microsoft.com/office/drawing/2014/main" id="{6A2C35BD-1044-1077-26FD-5918F260BA84}"/>
              </a:ext>
            </a:extLst>
          </p:cNvPr>
          <p:cNvPicPr>
            <a:picLocks noChangeAspect="1"/>
          </p:cNvPicPr>
          <p:nvPr/>
        </p:nvPicPr>
        <p:blipFill rotWithShape="1">
          <a:blip r:embed="rId2"/>
          <a:srcRect t="8670" b="5539"/>
          <a:stretch/>
        </p:blipFill>
        <p:spPr>
          <a:xfrm>
            <a:off x="7715481" y="3585015"/>
            <a:ext cx="3517577" cy="2067159"/>
          </a:xfrm>
          <a:prstGeom prst="rect">
            <a:avLst/>
          </a:prstGeom>
        </p:spPr>
      </p:pic>
      <p:pic>
        <p:nvPicPr>
          <p:cNvPr id="6" name="Picture 5" descr="A red apple with a stem&#10;&#10;Description automatically generated with low confidence">
            <a:extLst>
              <a:ext uri="{FF2B5EF4-FFF2-40B4-BE49-F238E27FC236}">
                <a16:creationId xmlns:a16="http://schemas.microsoft.com/office/drawing/2014/main" id="{340E403A-EB4E-20D6-CCFC-069B30A5ECAD}"/>
              </a:ext>
            </a:extLst>
          </p:cNvPr>
          <p:cNvPicPr>
            <a:picLocks noChangeAspect="1"/>
          </p:cNvPicPr>
          <p:nvPr/>
        </p:nvPicPr>
        <p:blipFill rotWithShape="1">
          <a:blip r:embed="rId3"/>
          <a:srcRect l="18575" t="17817" r="17965" b="10711"/>
          <a:stretch/>
        </p:blipFill>
        <p:spPr>
          <a:xfrm>
            <a:off x="4972165" y="3429000"/>
            <a:ext cx="1986411" cy="2228203"/>
          </a:xfrm>
          <a:prstGeom prst="rect">
            <a:avLst/>
          </a:prstGeom>
        </p:spPr>
      </p:pic>
      <p:pic>
        <p:nvPicPr>
          <p:cNvPr id="7" name="Picture 6">
            <a:extLst>
              <a:ext uri="{FF2B5EF4-FFF2-40B4-BE49-F238E27FC236}">
                <a16:creationId xmlns:a16="http://schemas.microsoft.com/office/drawing/2014/main" id="{CFCDD80F-94C6-00A3-0AD3-2E8C4AC691CF}"/>
              </a:ext>
            </a:extLst>
          </p:cNvPr>
          <p:cNvPicPr>
            <a:picLocks noChangeAspect="1"/>
          </p:cNvPicPr>
          <p:nvPr/>
        </p:nvPicPr>
        <p:blipFill rotWithShape="1">
          <a:blip r:embed="rId4"/>
          <a:srcRect l="4555" t="12653" b="9957"/>
          <a:stretch/>
        </p:blipFill>
        <p:spPr>
          <a:xfrm>
            <a:off x="763093" y="3703613"/>
            <a:ext cx="3513417" cy="1948561"/>
          </a:xfrm>
          <a:prstGeom prst="rect">
            <a:avLst/>
          </a:prstGeom>
        </p:spPr>
      </p:pic>
    </p:spTree>
    <p:extLst>
      <p:ext uri="{BB962C8B-B14F-4D97-AF65-F5344CB8AC3E}">
        <p14:creationId xmlns:p14="http://schemas.microsoft.com/office/powerpoint/2010/main" val="3076357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223320-18DA-7424-C408-1BEEFFC599B6}"/>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AA9EF36B-E18B-10D4-AC11-E090469CF3D4}"/>
              </a:ext>
            </a:extLst>
          </p:cNvPr>
          <p:cNvSpPr>
            <a:spLocks noGrp="1"/>
          </p:cNvSpPr>
          <p:nvPr>
            <p:ph type="ctrTitle"/>
          </p:nvPr>
        </p:nvSpPr>
        <p:spPr>
          <a:xfrm>
            <a:off x="499147" y="1824168"/>
            <a:ext cx="9720000" cy="728785"/>
          </a:xfrm>
        </p:spPr>
        <p:txBody>
          <a:bodyPr/>
          <a:lstStyle/>
          <a:p>
            <a:r>
              <a:rPr lang="en-GB" sz="2400"/>
              <a:t>What is sustainable healthy food?</a:t>
            </a:r>
            <a:endParaRPr lang="en-US" sz="2400"/>
          </a:p>
        </p:txBody>
      </p:sp>
      <p:sp>
        <p:nvSpPr>
          <p:cNvPr id="3" name="TextBox 2">
            <a:extLst>
              <a:ext uri="{FF2B5EF4-FFF2-40B4-BE49-F238E27FC236}">
                <a16:creationId xmlns:a16="http://schemas.microsoft.com/office/drawing/2014/main" id="{F244424A-CF3A-5DD4-BC7D-16A402383078}"/>
              </a:ext>
            </a:extLst>
          </p:cNvPr>
          <p:cNvSpPr txBox="1"/>
          <p:nvPr/>
        </p:nvSpPr>
        <p:spPr>
          <a:xfrm>
            <a:off x="415690" y="2296806"/>
            <a:ext cx="7890110" cy="4016484"/>
          </a:xfrm>
          <a:prstGeom prst="rect">
            <a:avLst/>
          </a:prstGeom>
          <a:noFill/>
        </p:spPr>
        <p:txBody>
          <a:bodyPr wrap="square">
            <a:spAutoFit/>
          </a:bodyPr>
          <a:lstStyle/>
          <a:p>
            <a:pPr marL="0" indent="0">
              <a:buNone/>
            </a:pPr>
            <a:r>
              <a:rPr lang="en-GB" sz="1700">
                <a:latin typeface="Arial" panose="020B0604020202020204" pitchFamily="34" charset="0"/>
                <a:cs typeface="Arial" panose="020B0604020202020204" pitchFamily="34" charset="0"/>
              </a:rPr>
              <a:t>The foods and drinks we choose are important for our health and the health of the planet. </a:t>
            </a:r>
          </a:p>
          <a:p>
            <a:pPr marL="0" indent="0">
              <a:buNone/>
            </a:pPr>
            <a:endParaRPr lang="en-GB" sz="1700">
              <a:latin typeface="Arial" panose="020B0604020202020204" pitchFamily="34" charset="0"/>
              <a:cs typeface="Arial" panose="020B0604020202020204" pitchFamily="34" charset="0"/>
            </a:endParaRPr>
          </a:p>
          <a:p>
            <a:pPr marL="0" indent="0">
              <a:buNone/>
            </a:pPr>
            <a:r>
              <a:rPr lang="en-GB" sz="1700" b="1">
                <a:latin typeface="Arial" panose="020B0604020202020204" pitchFamily="34" charset="0"/>
                <a:cs typeface="Arial" panose="020B0604020202020204" pitchFamily="34" charset="0"/>
              </a:rPr>
              <a:t>Why?</a:t>
            </a:r>
            <a:endParaRPr lang="en-GB" sz="1700">
              <a:latin typeface="Arial" panose="020B0604020202020204" pitchFamily="34" charset="0"/>
              <a:cs typeface="Arial" panose="020B0604020202020204" pitchFamily="34" charset="0"/>
            </a:endParaRPr>
          </a:p>
          <a:p>
            <a:pPr marL="0" indent="0">
              <a:buNone/>
            </a:pPr>
            <a:r>
              <a:rPr lang="en-GB" sz="1700">
                <a:latin typeface="Arial" panose="020B0604020202020204" pitchFamily="34" charset="0"/>
                <a:cs typeface="Arial" panose="020B0604020202020204" pitchFamily="34" charset="0"/>
              </a:rPr>
              <a:t>A lot the planet’s resources go into producing our food. For example:</a:t>
            </a:r>
          </a:p>
          <a:p>
            <a:pPr marL="285750" indent="-285750">
              <a:buClr>
                <a:schemeClr val="tx1"/>
              </a:buClr>
              <a:buFont typeface="Arial" panose="020B0604020202020204" pitchFamily="34" charset="0"/>
              <a:buChar char="•"/>
            </a:pPr>
            <a:r>
              <a:rPr lang="en-GB" sz="1700" b="1">
                <a:solidFill>
                  <a:srgbClr val="ED6B17"/>
                </a:solidFill>
                <a:latin typeface="Arial" panose="020B0604020202020204" pitchFamily="34" charset="0"/>
                <a:cs typeface="Arial" panose="020B0604020202020204" pitchFamily="34" charset="0"/>
              </a:rPr>
              <a:t>Land </a:t>
            </a:r>
            <a:r>
              <a:rPr lang="en-GB" sz="1700">
                <a:latin typeface="Arial" panose="020B0604020202020204" pitchFamily="34" charset="0"/>
                <a:cs typeface="Arial" panose="020B0604020202020204" pitchFamily="34" charset="0"/>
              </a:rPr>
              <a:t>– suitable land is needed to grow crops and rear animals. </a:t>
            </a:r>
          </a:p>
          <a:p>
            <a:pPr marL="285750" indent="-285750">
              <a:buClr>
                <a:schemeClr val="tx1"/>
              </a:buClr>
              <a:buFont typeface="Arial" panose="020B0604020202020204" pitchFamily="34" charset="0"/>
              <a:buChar char="•"/>
            </a:pPr>
            <a:r>
              <a:rPr lang="en-GB" sz="1700" b="1">
                <a:solidFill>
                  <a:srgbClr val="ED6B17"/>
                </a:solidFill>
                <a:latin typeface="Arial" panose="020B0604020202020204" pitchFamily="34" charset="0"/>
                <a:cs typeface="Arial" panose="020B0604020202020204" pitchFamily="34" charset="0"/>
              </a:rPr>
              <a:t>Water</a:t>
            </a:r>
            <a:r>
              <a:rPr lang="en-GB" sz="1700">
                <a:latin typeface="Arial" panose="020B0604020202020204" pitchFamily="34" charset="0"/>
                <a:cs typeface="Arial" panose="020B0604020202020204" pitchFamily="34" charset="0"/>
              </a:rPr>
              <a:t> – fresh water is needed for animals to drink and to water crops.</a:t>
            </a:r>
          </a:p>
          <a:p>
            <a:pPr marL="285750" indent="-285750">
              <a:buClr>
                <a:schemeClr val="tx1"/>
              </a:buClr>
              <a:buFont typeface="Arial" panose="020B0604020202020204" pitchFamily="34" charset="0"/>
              <a:buChar char="•"/>
            </a:pPr>
            <a:r>
              <a:rPr lang="en-GB" sz="1700" b="1">
                <a:solidFill>
                  <a:srgbClr val="ED6B17"/>
                </a:solidFill>
                <a:latin typeface="Arial" panose="020B0604020202020204" pitchFamily="34" charset="0"/>
                <a:cs typeface="Arial" panose="020B0604020202020204" pitchFamily="34" charset="0"/>
              </a:rPr>
              <a:t>Energy</a:t>
            </a:r>
            <a:r>
              <a:rPr lang="en-GB" sz="1700">
                <a:latin typeface="Arial" panose="020B0604020202020204" pitchFamily="34" charset="0"/>
                <a:cs typeface="Arial" panose="020B0604020202020204" pitchFamily="34" charset="0"/>
              </a:rPr>
              <a:t> – fuel is needed to run farm equipment and transport our food.</a:t>
            </a:r>
          </a:p>
          <a:p>
            <a:endParaRPr lang="en-GB" sz="1700">
              <a:latin typeface="Arial" panose="020B0604020202020204" pitchFamily="34" charset="0"/>
              <a:cs typeface="Arial" panose="020B0604020202020204" pitchFamily="34" charset="0"/>
            </a:endParaRPr>
          </a:p>
          <a:p>
            <a:r>
              <a:rPr lang="en-GB" sz="1700" b="1">
                <a:latin typeface="Arial" panose="020B0604020202020204" pitchFamily="34" charset="0"/>
                <a:cs typeface="Arial" panose="020B0604020202020204" pitchFamily="34" charset="0"/>
              </a:rPr>
              <a:t>Why does this matter to the planet?</a:t>
            </a:r>
            <a:endParaRPr lang="en-GB" sz="170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700">
                <a:latin typeface="Arial" panose="020B0604020202020204" pitchFamily="34" charset="0"/>
                <a:cs typeface="Arial" panose="020B0604020202020204" pitchFamily="34" charset="0"/>
              </a:rPr>
              <a:t>Fresh water and land are limited. We can’t make anymore water or land, so we need to use what we have carefully.</a:t>
            </a:r>
          </a:p>
          <a:p>
            <a:pPr marL="285750" indent="-285750">
              <a:buFont typeface="Arial" panose="020B0604020202020204" pitchFamily="34" charset="0"/>
              <a:buChar char="•"/>
            </a:pPr>
            <a:r>
              <a:rPr lang="en-GB" sz="1700">
                <a:latin typeface="Arial" panose="020B0604020202020204" pitchFamily="34" charset="0"/>
                <a:cs typeface="Arial" panose="020B0604020202020204" pitchFamily="34" charset="0"/>
              </a:rPr>
              <a:t>The energy we need to farm and transport our food is often created from burning fossil fuels, such as petrol. This can create greenhouse gases which are harmful to our planet.</a:t>
            </a:r>
          </a:p>
        </p:txBody>
      </p:sp>
      <p:sp>
        <p:nvSpPr>
          <p:cNvPr id="2" name="TextBox 1">
            <a:extLst>
              <a:ext uri="{FF2B5EF4-FFF2-40B4-BE49-F238E27FC236}">
                <a16:creationId xmlns:a16="http://schemas.microsoft.com/office/drawing/2014/main" id="{EACDACFF-8E09-F87D-2ECB-DE2281D6678A}"/>
              </a:ext>
            </a:extLst>
          </p:cNvPr>
          <p:cNvSpPr txBox="1"/>
          <p:nvPr/>
        </p:nvSpPr>
        <p:spPr>
          <a:xfrm>
            <a:off x="415690" y="1226037"/>
            <a:ext cx="5731110" cy="400110"/>
          </a:xfrm>
          <a:prstGeom prst="rect">
            <a:avLst/>
          </a:prstGeom>
          <a:noFill/>
        </p:spPr>
        <p:txBody>
          <a:bodyPr wrap="square" rtlCol="0">
            <a:spAutoFit/>
          </a:bodyPr>
          <a:lstStyle/>
          <a:p>
            <a:r>
              <a:rPr lang="en-GB" sz="2000" b="1">
                <a:latin typeface="Arial" panose="020B0604020202020204" pitchFamily="34" charset="0"/>
                <a:cs typeface="Arial" panose="020B0604020202020204" pitchFamily="34" charset="0"/>
              </a:rPr>
              <a:t>Leaders’ background information</a:t>
            </a:r>
          </a:p>
        </p:txBody>
      </p:sp>
      <p:pic>
        <p:nvPicPr>
          <p:cNvPr id="5" name="Picture 4" descr="A field of green plants&#10;&#10;AI-generated content may be incorrect.">
            <a:extLst>
              <a:ext uri="{FF2B5EF4-FFF2-40B4-BE49-F238E27FC236}">
                <a16:creationId xmlns:a16="http://schemas.microsoft.com/office/drawing/2014/main" id="{2E3EE9E5-55CB-ECEC-A8E2-C91DE5B29A82}"/>
              </a:ext>
            </a:extLst>
          </p:cNvPr>
          <p:cNvPicPr>
            <a:picLocks noChangeAspect="1"/>
          </p:cNvPicPr>
          <p:nvPr/>
        </p:nvPicPr>
        <p:blipFill>
          <a:blip r:embed="rId2"/>
          <a:srcRect b="8307"/>
          <a:stretch/>
        </p:blipFill>
        <p:spPr>
          <a:xfrm>
            <a:off x="8479684" y="1761625"/>
            <a:ext cx="2049865" cy="1409676"/>
          </a:xfrm>
          <a:prstGeom prst="rect">
            <a:avLst/>
          </a:prstGeom>
        </p:spPr>
      </p:pic>
      <p:pic>
        <p:nvPicPr>
          <p:cNvPr id="6" name="Picture 5">
            <a:extLst>
              <a:ext uri="{FF2B5EF4-FFF2-40B4-BE49-F238E27FC236}">
                <a16:creationId xmlns:a16="http://schemas.microsoft.com/office/drawing/2014/main" id="{70CAC75B-227D-0319-1460-FC860953AE06}"/>
              </a:ext>
            </a:extLst>
          </p:cNvPr>
          <p:cNvPicPr>
            <a:picLocks noChangeAspect="1"/>
          </p:cNvPicPr>
          <p:nvPr/>
        </p:nvPicPr>
        <p:blipFill>
          <a:blip r:embed="rId3"/>
          <a:stretch>
            <a:fillRect/>
          </a:stretch>
        </p:blipFill>
        <p:spPr>
          <a:xfrm>
            <a:off x="8527767" y="4909741"/>
            <a:ext cx="2001782" cy="1315457"/>
          </a:xfrm>
          <a:prstGeom prst="rect">
            <a:avLst/>
          </a:prstGeom>
        </p:spPr>
      </p:pic>
      <p:pic>
        <p:nvPicPr>
          <p:cNvPr id="8" name="Picture 7">
            <a:extLst>
              <a:ext uri="{FF2B5EF4-FFF2-40B4-BE49-F238E27FC236}">
                <a16:creationId xmlns:a16="http://schemas.microsoft.com/office/drawing/2014/main" id="{21F04A94-F0C1-1283-2AD2-24C605E92D58}"/>
              </a:ext>
            </a:extLst>
          </p:cNvPr>
          <p:cNvPicPr>
            <a:picLocks noChangeAspect="1"/>
          </p:cNvPicPr>
          <p:nvPr/>
        </p:nvPicPr>
        <p:blipFill>
          <a:blip r:embed="rId4"/>
          <a:stretch>
            <a:fillRect/>
          </a:stretch>
        </p:blipFill>
        <p:spPr>
          <a:xfrm>
            <a:off x="8527767" y="3306779"/>
            <a:ext cx="2001782" cy="1332006"/>
          </a:xfrm>
          <a:prstGeom prst="rect">
            <a:avLst/>
          </a:prstGeom>
        </p:spPr>
      </p:pic>
    </p:spTree>
    <p:extLst>
      <p:ext uri="{BB962C8B-B14F-4D97-AF65-F5344CB8AC3E}">
        <p14:creationId xmlns:p14="http://schemas.microsoft.com/office/powerpoint/2010/main" val="39363257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B0C4E2-749C-CF92-C384-74329FFA6E12}"/>
            </a:ext>
          </a:extLst>
        </p:cNvPr>
        <p:cNvGrpSpPr/>
        <p:nvPr/>
      </p:nvGrpSpPr>
      <p:grpSpPr>
        <a:xfrm>
          <a:off x="0" y="0"/>
          <a:ext cx="0" cy="0"/>
          <a:chOff x="0" y="0"/>
          <a:chExt cx="0" cy="0"/>
        </a:xfrm>
      </p:grpSpPr>
      <p:pic>
        <p:nvPicPr>
          <p:cNvPr id="2" name="Picture 1" descr="A picture containing handcart&#10;&#10;Description automatically generated">
            <a:extLst>
              <a:ext uri="{FF2B5EF4-FFF2-40B4-BE49-F238E27FC236}">
                <a16:creationId xmlns:a16="http://schemas.microsoft.com/office/drawing/2014/main" id="{DAAE9BA2-C387-7FAF-FEBD-195A7FA62AC9}"/>
              </a:ext>
            </a:extLst>
          </p:cNvPr>
          <p:cNvPicPr>
            <a:picLocks noChangeAspect="1"/>
          </p:cNvPicPr>
          <p:nvPr/>
        </p:nvPicPr>
        <p:blipFill rotWithShape="1">
          <a:blip r:embed="rId2">
            <a:extLst>
              <a:ext uri="{28A0092B-C50C-407E-A947-70E740481C1C}">
                <a14:useLocalDpi xmlns:a14="http://schemas.microsoft.com/office/drawing/2010/main" val="0"/>
              </a:ext>
            </a:extLst>
          </a:blip>
          <a:srcRect l="17285" t="18277" r="17506" b="18417"/>
          <a:stretch/>
        </p:blipFill>
        <p:spPr bwMode="auto">
          <a:xfrm>
            <a:off x="6041281" y="2267748"/>
            <a:ext cx="5410249" cy="3101309"/>
          </a:xfrm>
          <a:prstGeom prst="rect">
            <a:avLst/>
          </a:prstGeom>
          <a:noFill/>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BDD1DE08-0638-641F-5024-87DC39BA3323}"/>
              </a:ext>
            </a:extLst>
          </p:cNvPr>
          <p:cNvSpPr>
            <a:spLocks noGrp="1"/>
          </p:cNvSpPr>
          <p:nvPr>
            <p:ph type="ctrTitle"/>
          </p:nvPr>
        </p:nvSpPr>
        <p:spPr>
          <a:xfrm>
            <a:off x="593276" y="1431166"/>
            <a:ext cx="11005447" cy="720725"/>
          </a:xfrm>
        </p:spPr>
        <p:txBody>
          <a:bodyPr>
            <a:noAutofit/>
          </a:bodyPr>
          <a:lstStyle/>
          <a:p>
            <a:r>
              <a:rPr lang="en-US" sz="4800"/>
              <a:t>Let’s see!</a:t>
            </a:r>
            <a:endParaRPr lang="en-US" sz="4800" b="1"/>
          </a:p>
        </p:txBody>
      </p:sp>
      <p:sp>
        <p:nvSpPr>
          <p:cNvPr id="3" name="TextBox 2">
            <a:extLst>
              <a:ext uri="{FF2B5EF4-FFF2-40B4-BE49-F238E27FC236}">
                <a16:creationId xmlns:a16="http://schemas.microsoft.com/office/drawing/2014/main" id="{CCE0F24B-6B38-6F72-EA1C-34E7F5AED45F}"/>
              </a:ext>
            </a:extLst>
          </p:cNvPr>
          <p:cNvSpPr txBox="1"/>
          <p:nvPr/>
        </p:nvSpPr>
        <p:spPr>
          <a:xfrm>
            <a:off x="522020" y="2151891"/>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Were you right? </a:t>
            </a:r>
          </a:p>
        </p:txBody>
      </p:sp>
      <p:pic>
        <p:nvPicPr>
          <p:cNvPr id="11" name="Picture 10" descr="Shape&#10;&#10;Description automatically generated">
            <a:extLst>
              <a:ext uri="{FF2B5EF4-FFF2-40B4-BE49-F238E27FC236}">
                <a16:creationId xmlns:a16="http://schemas.microsoft.com/office/drawing/2014/main" id="{9DD9D466-DF8F-326E-72FB-DCF94AF4A5E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4375" b="25208"/>
          <a:stretch/>
        </p:blipFill>
        <p:spPr bwMode="auto">
          <a:xfrm>
            <a:off x="366910" y="3111471"/>
            <a:ext cx="5369861" cy="2165933"/>
          </a:xfrm>
          <a:prstGeom prst="rect">
            <a:avLst/>
          </a:prstGeom>
          <a:noFill/>
          <a:ln>
            <a:noFill/>
          </a:ln>
          <a:extLst>
            <a:ext uri="{53640926-AAD7-44D8-BBD7-CCE9431645EC}">
              <a14:shadowObscured xmlns:a14="http://schemas.microsoft.com/office/drawing/2010/main"/>
            </a:ext>
          </a:extLst>
        </p:spPr>
      </p:pic>
      <p:sp>
        <p:nvSpPr>
          <p:cNvPr id="12" name="TextBox 11">
            <a:extLst>
              <a:ext uri="{FF2B5EF4-FFF2-40B4-BE49-F238E27FC236}">
                <a16:creationId xmlns:a16="http://schemas.microsoft.com/office/drawing/2014/main" id="{9949E1D2-74C7-164B-8D76-D5898BBFC1AB}"/>
              </a:ext>
            </a:extLst>
          </p:cNvPr>
          <p:cNvSpPr txBox="1"/>
          <p:nvPr/>
        </p:nvSpPr>
        <p:spPr>
          <a:xfrm>
            <a:off x="1233925" y="5330413"/>
            <a:ext cx="3635829" cy="461665"/>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Could have been eaten</a:t>
            </a:r>
          </a:p>
        </p:txBody>
      </p:sp>
      <p:sp>
        <p:nvSpPr>
          <p:cNvPr id="13" name="TextBox 12">
            <a:extLst>
              <a:ext uri="{FF2B5EF4-FFF2-40B4-BE49-F238E27FC236}">
                <a16:creationId xmlns:a16="http://schemas.microsoft.com/office/drawing/2014/main" id="{0B50BE8D-0EB1-544F-C248-F1FD52057049}"/>
              </a:ext>
            </a:extLst>
          </p:cNvPr>
          <p:cNvSpPr txBox="1"/>
          <p:nvPr/>
        </p:nvSpPr>
        <p:spPr>
          <a:xfrm>
            <a:off x="8042978" y="5484914"/>
            <a:ext cx="2265502" cy="461665"/>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Food waste</a:t>
            </a:r>
          </a:p>
        </p:txBody>
      </p:sp>
      <p:pic>
        <p:nvPicPr>
          <p:cNvPr id="5" name="Picture 4" descr="A red apple with a stem&#10;&#10;Description automatically generated with low confidence">
            <a:extLst>
              <a:ext uri="{FF2B5EF4-FFF2-40B4-BE49-F238E27FC236}">
                <a16:creationId xmlns:a16="http://schemas.microsoft.com/office/drawing/2014/main" id="{D350FE4D-2D31-1BDD-BDBF-E3B9CBA37C83}"/>
              </a:ext>
            </a:extLst>
          </p:cNvPr>
          <p:cNvPicPr>
            <a:picLocks noChangeAspect="1"/>
          </p:cNvPicPr>
          <p:nvPr/>
        </p:nvPicPr>
        <p:blipFill rotWithShape="1">
          <a:blip r:embed="rId4"/>
          <a:srcRect l="18575" t="22486" r="17965" b="10711"/>
          <a:stretch>
            <a:fillRect/>
          </a:stretch>
        </p:blipFill>
        <p:spPr>
          <a:xfrm>
            <a:off x="2378082" y="3429000"/>
            <a:ext cx="1257748" cy="1318678"/>
          </a:xfrm>
          <a:prstGeom prst="rect">
            <a:avLst/>
          </a:prstGeom>
        </p:spPr>
      </p:pic>
      <p:pic>
        <p:nvPicPr>
          <p:cNvPr id="7" name="Picture 6" descr="A peeled banana with a white background&#10;&#10;Description automatically generated with low confidence">
            <a:extLst>
              <a:ext uri="{FF2B5EF4-FFF2-40B4-BE49-F238E27FC236}">
                <a16:creationId xmlns:a16="http://schemas.microsoft.com/office/drawing/2014/main" id="{15352826-C434-9018-8881-5656DD89DD99}"/>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7249" b="85882" l="10000" r="90000"/>
                    </a14:imgEffect>
                  </a14:imgLayer>
                </a14:imgProps>
              </a:ext>
            </a:extLst>
          </a:blip>
          <a:srcRect t="8670" b="5539"/>
          <a:stretch/>
        </p:blipFill>
        <p:spPr>
          <a:xfrm flipH="1">
            <a:off x="8885040" y="3515006"/>
            <a:ext cx="2169012" cy="1274653"/>
          </a:xfrm>
          <a:prstGeom prst="rect">
            <a:avLst/>
          </a:prstGeom>
        </p:spPr>
      </p:pic>
      <p:pic>
        <p:nvPicPr>
          <p:cNvPr id="6" name="Picture 5">
            <a:extLst>
              <a:ext uri="{FF2B5EF4-FFF2-40B4-BE49-F238E27FC236}">
                <a16:creationId xmlns:a16="http://schemas.microsoft.com/office/drawing/2014/main" id="{B0E9C842-721F-2791-CEB3-1C971C4712A1}"/>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20392" b="82304" l="14099" r="90455"/>
                    </a14:imgEffect>
                  </a14:imgLayer>
                </a14:imgProps>
              </a:ext>
            </a:extLst>
          </a:blip>
          <a:srcRect l="4555" t="12653" b="9957"/>
          <a:stretch/>
        </p:blipFill>
        <p:spPr>
          <a:xfrm rot="21203192">
            <a:off x="7619120" y="4116820"/>
            <a:ext cx="1901520" cy="1054593"/>
          </a:xfrm>
          <a:prstGeom prst="rect">
            <a:avLst/>
          </a:prstGeom>
        </p:spPr>
      </p:pic>
    </p:spTree>
    <p:extLst>
      <p:ext uri="{BB962C8B-B14F-4D97-AF65-F5344CB8AC3E}">
        <p14:creationId xmlns:p14="http://schemas.microsoft.com/office/powerpoint/2010/main" val="76982708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8A2C7-9CF8-EBA5-1F2F-C5B8B361A3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1077EEA-3346-BAD6-52C7-1D10F6DDA25C}"/>
              </a:ext>
            </a:extLst>
          </p:cNvPr>
          <p:cNvSpPr>
            <a:spLocks noGrp="1"/>
          </p:cNvSpPr>
          <p:nvPr>
            <p:ph type="ctrTitle"/>
          </p:nvPr>
        </p:nvSpPr>
        <p:spPr>
          <a:xfrm>
            <a:off x="593276" y="1431166"/>
            <a:ext cx="11005447" cy="720725"/>
          </a:xfrm>
        </p:spPr>
        <p:txBody>
          <a:bodyPr>
            <a:noAutofit/>
          </a:bodyPr>
          <a:lstStyle/>
          <a:p>
            <a:r>
              <a:rPr lang="en-US" sz="4800"/>
              <a:t>Sort the food</a:t>
            </a:r>
            <a:endParaRPr lang="en-US" sz="4800" b="1"/>
          </a:p>
        </p:txBody>
      </p:sp>
      <p:sp>
        <p:nvSpPr>
          <p:cNvPr id="3" name="TextBox 2">
            <a:extLst>
              <a:ext uri="{FF2B5EF4-FFF2-40B4-BE49-F238E27FC236}">
                <a16:creationId xmlns:a16="http://schemas.microsoft.com/office/drawing/2014/main" id="{F62D50EC-FA06-4EEA-750B-67391C1210C0}"/>
              </a:ext>
            </a:extLst>
          </p:cNvPr>
          <p:cNvSpPr txBox="1"/>
          <p:nvPr/>
        </p:nvSpPr>
        <p:spPr>
          <a:xfrm>
            <a:off x="522020" y="2151891"/>
            <a:ext cx="10711038" cy="830997"/>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Which of these foods should go in the food waste bin and which could have been eaten?  </a:t>
            </a:r>
          </a:p>
        </p:txBody>
      </p:sp>
      <p:pic>
        <p:nvPicPr>
          <p:cNvPr id="2" name="Picture 1" descr="A fish with a long tail&#10;&#10;Description automatically generated with medium confidence">
            <a:extLst>
              <a:ext uri="{FF2B5EF4-FFF2-40B4-BE49-F238E27FC236}">
                <a16:creationId xmlns:a16="http://schemas.microsoft.com/office/drawing/2014/main" id="{2341B608-EEE0-36DB-1094-DC82BD53BA88}"/>
              </a:ext>
            </a:extLst>
          </p:cNvPr>
          <p:cNvPicPr>
            <a:picLocks noChangeAspect="1"/>
          </p:cNvPicPr>
          <p:nvPr/>
        </p:nvPicPr>
        <p:blipFill rotWithShape="1">
          <a:blip r:embed="rId2"/>
          <a:srcRect l="5849" t="27906" b="16608"/>
          <a:stretch/>
        </p:blipFill>
        <p:spPr>
          <a:xfrm rot="19490530">
            <a:off x="4416054" y="4003622"/>
            <a:ext cx="2922969" cy="861287"/>
          </a:xfrm>
          <a:prstGeom prst="rect">
            <a:avLst/>
          </a:prstGeom>
        </p:spPr>
      </p:pic>
      <p:pic>
        <p:nvPicPr>
          <p:cNvPr id="8" name="Picture 7" descr="A picture containing food, sandwich, snack food, half&#10;&#10;Description automatically generated">
            <a:extLst>
              <a:ext uri="{FF2B5EF4-FFF2-40B4-BE49-F238E27FC236}">
                <a16:creationId xmlns:a16="http://schemas.microsoft.com/office/drawing/2014/main" id="{CE9D5566-758E-9273-0365-10CAFD4798C2}"/>
              </a:ext>
            </a:extLst>
          </p:cNvPr>
          <p:cNvPicPr>
            <a:picLocks noChangeAspect="1"/>
          </p:cNvPicPr>
          <p:nvPr/>
        </p:nvPicPr>
        <p:blipFill rotWithShape="1">
          <a:blip r:embed="rId3"/>
          <a:srcRect l="2001" t="11271" r="-1" b="16479"/>
          <a:stretch/>
        </p:blipFill>
        <p:spPr>
          <a:xfrm>
            <a:off x="977764" y="3703613"/>
            <a:ext cx="2929028" cy="1875100"/>
          </a:xfrm>
          <a:prstGeom prst="rect">
            <a:avLst/>
          </a:prstGeom>
        </p:spPr>
      </p:pic>
      <p:pic>
        <p:nvPicPr>
          <p:cNvPr id="9" name="Picture 8" descr="A lemon cut in half&#10;&#10;Description automatically generated with medium confidence">
            <a:extLst>
              <a:ext uri="{FF2B5EF4-FFF2-40B4-BE49-F238E27FC236}">
                <a16:creationId xmlns:a16="http://schemas.microsoft.com/office/drawing/2014/main" id="{4FA228FB-2155-4BCF-3B71-8252862489A1}"/>
              </a:ext>
            </a:extLst>
          </p:cNvPr>
          <p:cNvPicPr>
            <a:picLocks noChangeAspect="1"/>
          </p:cNvPicPr>
          <p:nvPr/>
        </p:nvPicPr>
        <p:blipFill>
          <a:blip r:embed="rId4"/>
          <a:stretch>
            <a:fillRect/>
          </a:stretch>
        </p:blipFill>
        <p:spPr>
          <a:xfrm>
            <a:off x="8060130" y="3539932"/>
            <a:ext cx="1909820" cy="1886901"/>
          </a:xfrm>
          <a:prstGeom prst="rect">
            <a:avLst/>
          </a:prstGeom>
        </p:spPr>
      </p:pic>
    </p:spTree>
    <p:extLst>
      <p:ext uri="{BB962C8B-B14F-4D97-AF65-F5344CB8AC3E}">
        <p14:creationId xmlns:p14="http://schemas.microsoft.com/office/powerpoint/2010/main" val="42739760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4A12EE-F238-105F-3982-E5F3A0A1A3EA}"/>
            </a:ext>
          </a:extLst>
        </p:cNvPr>
        <p:cNvGrpSpPr/>
        <p:nvPr/>
      </p:nvGrpSpPr>
      <p:grpSpPr>
        <a:xfrm>
          <a:off x="0" y="0"/>
          <a:ext cx="0" cy="0"/>
          <a:chOff x="0" y="0"/>
          <a:chExt cx="0" cy="0"/>
        </a:xfrm>
      </p:grpSpPr>
      <p:pic>
        <p:nvPicPr>
          <p:cNvPr id="2" name="Picture 1" descr="A picture containing handcart&#10;&#10;Description automatically generated">
            <a:extLst>
              <a:ext uri="{FF2B5EF4-FFF2-40B4-BE49-F238E27FC236}">
                <a16:creationId xmlns:a16="http://schemas.microsoft.com/office/drawing/2014/main" id="{A708B284-301F-E3F9-D289-63C58E0794AA}"/>
              </a:ext>
            </a:extLst>
          </p:cNvPr>
          <p:cNvPicPr>
            <a:picLocks noChangeAspect="1"/>
          </p:cNvPicPr>
          <p:nvPr/>
        </p:nvPicPr>
        <p:blipFill rotWithShape="1">
          <a:blip r:embed="rId2">
            <a:extLst>
              <a:ext uri="{28A0092B-C50C-407E-A947-70E740481C1C}">
                <a14:useLocalDpi xmlns:a14="http://schemas.microsoft.com/office/drawing/2010/main" val="0"/>
              </a:ext>
            </a:extLst>
          </a:blip>
          <a:srcRect l="17285" t="18277" r="17506" b="18417"/>
          <a:stretch/>
        </p:blipFill>
        <p:spPr bwMode="auto">
          <a:xfrm>
            <a:off x="6041281" y="2267748"/>
            <a:ext cx="5410249" cy="3101309"/>
          </a:xfrm>
          <a:prstGeom prst="rect">
            <a:avLst/>
          </a:prstGeom>
          <a:noFill/>
          <a:ln>
            <a:noFill/>
          </a:ln>
          <a:extLst>
            <a:ext uri="{53640926-AAD7-44D8-BBD7-CCE9431645EC}">
              <a14:shadowObscured xmlns:a14="http://schemas.microsoft.com/office/drawing/2010/main"/>
            </a:ext>
          </a:extLst>
        </p:spPr>
      </p:pic>
      <p:sp>
        <p:nvSpPr>
          <p:cNvPr id="4" name="Title 1">
            <a:extLst>
              <a:ext uri="{FF2B5EF4-FFF2-40B4-BE49-F238E27FC236}">
                <a16:creationId xmlns:a16="http://schemas.microsoft.com/office/drawing/2014/main" id="{70E8FA1B-85C9-B08D-835F-D38EFC4DFE84}"/>
              </a:ext>
            </a:extLst>
          </p:cNvPr>
          <p:cNvSpPr>
            <a:spLocks noGrp="1"/>
          </p:cNvSpPr>
          <p:nvPr>
            <p:ph type="ctrTitle"/>
          </p:nvPr>
        </p:nvSpPr>
        <p:spPr>
          <a:xfrm>
            <a:off x="593276" y="1431166"/>
            <a:ext cx="11005447" cy="720725"/>
          </a:xfrm>
        </p:spPr>
        <p:txBody>
          <a:bodyPr>
            <a:noAutofit/>
          </a:bodyPr>
          <a:lstStyle/>
          <a:p>
            <a:r>
              <a:rPr lang="en-US" sz="4800"/>
              <a:t>Let’s see!</a:t>
            </a:r>
            <a:endParaRPr lang="en-US" sz="4800" b="1"/>
          </a:p>
        </p:txBody>
      </p:sp>
      <p:sp>
        <p:nvSpPr>
          <p:cNvPr id="3" name="TextBox 2">
            <a:extLst>
              <a:ext uri="{FF2B5EF4-FFF2-40B4-BE49-F238E27FC236}">
                <a16:creationId xmlns:a16="http://schemas.microsoft.com/office/drawing/2014/main" id="{8D9033CD-9C0E-69EC-3717-078B4EF19FCB}"/>
              </a:ext>
            </a:extLst>
          </p:cNvPr>
          <p:cNvSpPr txBox="1"/>
          <p:nvPr/>
        </p:nvSpPr>
        <p:spPr>
          <a:xfrm>
            <a:off x="522020" y="2151891"/>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Were you right? </a:t>
            </a:r>
          </a:p>
        </p:txBody>
      </p:sp>
      <p:pic>
        <p:nvPicPr>
          <p:cNvPr id="8" name="Picture 7" descr="A fish with a long tail&#10;&#10;Description automatically generated with medium confidence">
            <a:extLst>
              <a:ext uri="{FF2B5EF4-FFF2-40B4-BE49-F238E27FC236}">
                <a16:creationId xmlns:a16="http://schemas.microsoft.com/office/drawing/2014/main" id="{C364A442-9FBB-07A3-532C-60C55D9D2FB3}"/>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3455" b="77843" l="15264" r="90585"/>
                    </a14:imgEffect>
                  </a14:imgLayer>
                </a14:imgProps>
              </a:ext>
            </a:extLst>
          </a:blip>
          <a:srcRect l="10199" t="27906" r="7125" b="28659"/>
          <a:stretch>
            <a:fillRect/>
          </a:stretch>
        </p:blipFill>
        <p:spPr>
          <a:xfrm rot="20997789">
            <a:off x="7722554" y="3942003"/>
            <a:ext cx="2906347" cy="763454"/>
          </a:xfrm>
          <a:prstGeom prst="rect">
            <a:avLst/>
          </a:prstGeom>
        </p:spPr>
      </p:pic>
      <p:pic>
        <p:nvPicPr>
          <p:cNvPr id="11" name="Picture 10" descr="Shape&#10;&#10;Description automatically generated">
            <a:extLst>
              <a:ext uri="{FF2B5EF4-FFF2-40B4-BE49-F238E27FC236}">
                <a16:creationId xmlns:a16="http://schemas.microsoft.com/office/drawing/2014/main" id="{2E41F50E-12EA-CBE2-C416-EC6433A1BDD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4375" b="25208"/>
          <a:stretch/>
        </p:blipFill>
        <p:spPr bwMode="auto">
          <a:xfrm>
            <a:off x="366910" y="3111471"/>
            <a:ext cx="5369861" cy="2165933"/>
          </a:xfrm>
          <a:prstGeom prst="rect">
            <a:avLst/>
          </a:prstGeom>
          <a:noFill/>
          <a:ln>
            <a:noFill/>
          </a:ln>
          <a:extLst>
            <a:ext uri="{53640926-AAD7-44D8-BBD7-CCE9431645EC}">
              <a14:shadowObscured xmlns:a14="http://schemas.microsoft.com/office/drawing/2010/main"/>
            </a:ext>
          </a:extLst>
        </p:spPr>
      </p:pic>
      <p:pic>
        <p:nvPicPr>
          <p:cNvPr id="9" name="Picture 8" descr="A picture containing food, sandwich, snack food, half&#10;&#10;Description automatically generated">
            <a:extLst>
              <a:ext uri="{FF2B5EF4-FFF2-40B4-BE49-F238E27FC236}">
                <a16:creationId xmlns:a16="http://schemas.microsoft.com/office/drawing/2014/main" id="{30A6AA13-B07D-5CFF-C79D-1B8893835B4B}"/>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18496" b="76296" l="11801" r="90200"/>
                    </a14:imgEffect>
                  </a14:imgLayer>
                </a14:imgProps>
              </a:ext>
            </a:extLst>
          </a:blip>
          <a:srcRect l="2001" t="11271" r="-1" b="16479"/>
          <a:stretch/>
        </p:blipFill>
        <p:spPr>
          <a:xfrm>
            <a:off x="1043567" y="3370994"/>
            <a:ext cx="2471004" cy="1581882"/>
          </a:xfrm>
          <a:prstGeom prst="rect">
            <a:avLst/>
          </a:prstGeom>
        </p:spPr>
      </p:pic>
      <p:pic>
        <p:nvPicPr>
          <p:cNvPr id="10" name="Picture 9" descr="A lemon cut in half&#10;&#10;Description automatically generated with medium confidence">
            <a:extLst>
              <a:ext uri="{FF2B5EF4-FFF2-40B4-BE49-F238E27FC236}">
                <a16:creationId xmlns:a16="http://schemas.microsoft.com/office/drawing/2014/main" id="{9416D977-5B1A-5AE5-9BED-58E555A5A4CB}"/>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258492" y="3370994"/>
            <a:ext cx="1388492" cy="1371829"/>
          </a:xfrm>
          <a:prstGeom prst="rect">
            <a:avLst/>
          </a:prstGeom>
        </p:spPr>
      </p:pic>
      <p:sp>
        <p:nvSpPr>
          <p:cNvPr id="12" name="TextBox 11">
            <a:extLst>
              <a:ext uri="{FF2B5EF4-FFF2-40B4-BE49-F238E27FC236}">
                <a16:creationId xmlns:a16="http://schemas.microsoft.com/office/drawing/2014/main" id="{6808551F-F9DA-0034-F546-A411DF890B5C}"/>
              </a:ext>
            </a:extLst>
          </p:cNvPr>
          <p:cNvSpPr txBox="1"/>
          <p:nvPr/>
        </p:nvSpPr>
        <p:spPr>
          <a:xfrm>
            <a:off x="1233925" y="5330413"/>
            <a:ext cx="3635829" cy="461665"/>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Could have been eaten</a:t>
            </a:r>
          </a:p>
        </p:txBody>
      </p:sp>
      <p:sp>
        <p:nvSpPr>
          <p:cNvPr id="13" name="TextBox 12">
            <a:extLst>
              <a:ext uri="{FF2B5EF4-FFF2-40B4-BE49-F238E27FC236}">
                <a16:creationId xmlns:a16="http://schemas.microsoft.com/office/drawing/2014/main" id="{1F0E6C15-5D43-C308-6E9D-88F020ED5947}"/>
              </a:ext>
            </a:extLst>
          </p:cNvPr>
          <p:cNvSpPr txBox="1"/>
          <p:nvPr/>
        </p:nvSpPr>
        <p:spPr>
          <a:xfrm>
            <a:off x="8042978" y="5484914"/>
            <a:ext cx="2265502" cy="461665"/>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Food waste</a:t>
            </a:r>
          </a:p>
        </p:txBody>
      </p:sp>
    </p:spTree>
    <p:extLst>
      <p:ext uri="{BB962C8B-B14F-4D97-AF65-F5344CB8AC3E}">
        <p14:creationId xmlns:p14="http://schemas.microsoft.com/office/powerpoint/2010/main" val="10034108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B3D3A6-9F44-8DFD-BEED-8E6866B1C01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777762D-7F08-2377-D3B7-373EFA805A34}"/>
              </a:ext>
            </a:extLst>
          </p:cNvPr>
          <p:cNvSpPr>
            <a:spLocks noGrp="1"/>
          </p:cNvSpPr>
          <p:nvPr>
            <p:ph type="ctrTitle"/>
          </p:nvPr>
        </p:nvSpPr>
        <p:spPr>
          <a:xfrm>
            <a:off x="593276" y="1431166"/>
            <a:ext cx="11005447" cy="720725"/>
          </a:xfrm>
        </p:spPr>
        <p:txBody>
          <a:bodyPr>
            <a:noAutofit/>
          </a:bodyPr>
          <a:lstStyle/>
          <a:p>
            <a:r>
              <a:rPr lang="en-US" sz="4800"/>
              <a:t>Saving food</a:t>
            </a:r>
            <a:endParaRPr lang="en-US" sz="4800" b="1"/>
          </a:p>
        </p:txBody>
      </p:sp>
      <p:sp>
        <p:nvSpPr>
          <p:cNvPr id="3" name="TextBox 2">
            <a:extLst>
              <a:ext uri="{FF2B5EF4-FFF2-40B4-BE49-F238E27FC236}">
                <a16:creationId xmlns:a16="http://schemas.microsoft.com/office/drawing/2014/main" id="{33491E5D-4D6E-460F-CB75-E6227BA9B7D7}"/>
              </a:ext>
            </a:extLst>
          </p:cNvPr>
          <p:cNvSpPr txBox="1"/>
          <p:nvPr/>
        </p:nvSpPr>
        <p:spPr>
          <a:xfrm>
            <a:off x="522020" y="2151891"/>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What could we do with these foods so they are not wasted?</a:t>
            </a:r>
          </a:p>
        </p:txBody>
      </p:sp>
      <p:pic>
        <p:nvPicPr>
          <p:cNvPr id="8" name="Picture 7" descr="A picture containing food, sandwich, snack food, half&#10;&#10;Description automatically generated">
            <a:extLst>
              <a:ext uri="{FF2B5EF4-FFF2-40B4-BE49-F238E27FC236}">
                <a16:creationId xmlns:a16="http://schemas.microsoft.com/office/drawing/2014/main" id="{E210335C-07D0-23F0-846F-D7E4C4018A45}"/>
              </a:ext>
            </a:extLst>
          </p:cNvPr>
          <p:cNvPicPr>
            <a:picLocks noChangeAspect="1"/>
          </p:cNvPicPr>
          <p:nvPr/>
        </p:nvPicPr>
        <p:blipFill rotWithShape="1">
          <a:blip r:embed="rId2"/>
          <a:srcRect l="2001" t="11271" r="-1" b="16479"/>
          <a:stretch/>
        </p:blipFill>
        <p:spPr>
          <a:xfrm>
            <a:off x="727391" y="3334281"/>
            <a:ext cx="3597601" cy="2303106"/>
          </a:xfrm>
          <a:prstGeom prst="rect">
            <a:avLst/>
          </a:prstGeom>
        </p:spPr>
      </p:pic>
      <p:pic>
        <p:nvPicPr>
          <p:cNvPr id="9" name="Picture 8" descr="A lemon cut in half&#10;&#10;Description automatically generated with medium confidence">
            <a:extLst>
              <a:ext uri="{FF2B5EF4-FFF2-40B4-BE49-F238E27FC236}">
                <a16:creationId xmlns:a16="http://schemas.microsoft.com/office/drawing/2014/main" id="{D8FAB02C-EC6A-B86F-2562-0AEC930B4503}"/>
              </a:ext>
            </a:extLst>
          </p:cNvPr>
          <p:cNvPicPr>
            <a:picLocks noChangeAspect="1"/>
          </p:cNvPicPr>
          <p:nvPr/>
        </p:nvPicPr>
        <p:blipFill>
          <a:blip r:embed="rId3"/>
          <a:stretch>
            <a:fillRect/>
          </a:stretch>
        </p:blipFill>
        <p:spPr>
          <a:xfrm>
            <a:off x="8269994" y="3278809"/>
            <a:ext cx="2157015" cy="2131129"/>
          </a:xfrm>
          <a:prstGeom prst="rect">
            <a:avLst/>
          </a:prstGeom>
        </p:spPr>
      </p:pic>
      <p:pic>
        <p:nvPicPr>
          <p:cNvPr id="5" name="Picture 4" descr="A red apple with a stem&#10;&#10;Description automatically generated with low confidence">
            <a:extLst>
              <a:ext uri="{FF2B5EF4-FFF2-40B4-BE49-F238E27FC236}">
                <a16:creationId xmlns:a16="http://schemas.microsoft.com/office/drawing/2014/main" id="{377033D3-436D-8F40-07E8-00A7BF456799}"/>
              </a:ext>
            </a:extLst>
          </p:cNvPr>
          <p:cNvPicPr>
            <a:picLocks noChangeAspect="1"/>
          </p:cNvPicPr>
          <p:nvPr/>
        </p:nvPicPr>
        <p:blipFill rotWithShape="1">
          <a:blip r:embed="rId4"/>
          <a:srcRect l="18575" t="17817" r="17965" b="10711"/>
          <a:stretch/>
        </p:blipFill>
        <p:spPr>
          <a:xfrm>
            <a:off x="4945569" y="3178880"/>
            <a:ext cx="2053186" cy="2303106"/>
          </a:xfrm>
          <a:prstGeom prst="rect">
            <a:avLst/>
          </a:prstGeom>
        </p:spPr>
      </p:pic>
    </p:spTree>
    <p:extLst>
      <p:ext uri="{BB962C8B-B14F-4D97-AF65-F5344CB8AC3E}">
        <p14:creationId xmlns:p14="http://schemas.microsoft.com/office/powerpoint/2010/main" val="245362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2E0E8C-8451-5F1D-62DD-FEC70AC3D07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874AD1C-0646-AB12-0702-19EA66045B92}"/>
              </a:ext>
            </a:extLst>
          </p:cNvPr>
          <p:cNvSpPr txBox="1"/>
          <p:nvPr/>
        </p:nvSpPr>
        <p:spPr>
          <a:xfrm>
            <a:off x="511135" y="2151891"/>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We could wrap up this sandwich and put it in the fridge for later. </a:t>
            </a:r>
          </a:p>
        </p:txBody>
      </p:sp>
      <p:pic>
        <p:nvPicPr>
          <p:cNvPr id="8" name="Picture 7" descr="A picture containing food, sandwich, snack food, half&#10;&#10;Description automatically generated">
            <a:extLst>
              <a:ext uri="{FF2B5EF4-FFF2-40B4-BE49-F238E27FC236}">
                <a16:creationId xmlns:a16="http://schemas.microsoft.com/office/drawing/2014/main" id="{B1D19721-5EF7-2615-96F6-8157C6B9291B}"/>
              </a:ext>
            </a:extLst>
          </p:cNvPr>
          <p:cNvPicPr>
            <a:picLocks noChangeAspect="1"/>
          </p:cNvPicPr>
          <p:nvPr/>
        </p:nvPicPr>
        <p:blipFill rotWithShape="1">
          <a:blip r:embed="rId2"/>
          <a:srcRect l="2001" t="11271" r="-1" b="16479"/>
          <a:stretch/>
        </p:blipFill>
        <p:spPr>
          <a:xfrm>
            <a:off x="1053962" y="3115785"/>
            <a:ext cx="4400227" cy="2816930"/>
          </a:xfrm>
          <a:prstGeom prst="rect">
            <a:avLst/>
          </a:prstGeom>
        </p:spPr>
      </p:pic>
      <p:sp>
        <p:nvSpPr>
          <p:cNvPr id="7" name="Title 1">
            <a:extLst>
              <a:ext uri="{FF2B5EF4-FFF2-40B4-BE49-F238E27FC236}">
                <a16:creationId xmlns:a16="http://schemas.microsoft.com/office/drawing/2014/main" id="{C3CCFCDE-F9BC-293B-DA2D-6AD4CCBB06B4}"/>
              </a:ext>
            </a:extLst>
          </p:cNvPr>
          <p:cNvSpPr>
            <a:spLocks noGrp="1"/>
          </p:cNvSpPr>
          <p:nvPr>
            <p:ph type="ctrTitle"/>
          </p:nvPr>
        </p:nvSpPr>
        <p:spPr>
          <a:xfrm>
            <a:off x="593276" y="1431166"/>
            <a:ext cx="11005447" cy="720725"/>
          </a:xfrm>
        </p:spPr>
        <p:txBody>
          <a:bodyPr>
            <a:noAutofit/>
          </a:bodyPr>
          <a:lstStyle/>
          <a:p>
            <a:r>
              <a:rPr lang="en-US" sz="4800"/>
              <a:t>How can we save food?</a:t>
            </a:r>
            <a:endParaRPr lang="en-US" sz="4800" b="1"/>
          </a:p>
        </p:txBody>
      </p:sp>
    </p:spTree>
    <p:extLst>
      <p:ext uri="{BB962C8B-B14F-4D97-AF65-F5344CB8AC3E}">
        <p14:creationId xmlns:p14="http://schemas.microsoft.com/office/powerpoint/2010/main" val="18447632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1F99DC-B30C-5DA2-485A-2E45D49E494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8266A76-95C4-CA41-2267-A5E7AB3E44C0}"/>
              </a:ext>
            </a:extLst>
          </p:cNvPr>
          <p:cNvSpPr>
            <a:spLocks noGrp="1"/>
          </p:cNvSpPr>
          <p:nvPr>
            <p:ph type="ctrTitle"/>
          </p:nvPr>
        </p:nvSpPr>
        <p:spPr>
          <a:xfrm>
            <a:off x="593276" y="1431166"/>
            <a:ext cx="11005447" cy="720725"/>
          </a:xfrm>
        </p:spPr>
        <p:txBody>
          <a:bodyPr>
            <a:noAutofit/>
          </a:bodyPr>
          <a:lstStyle/>
          <a:p>
            <a:r>
              <a:rPr lang="en-US" sz="4800"/>
              <a:t>How can we save food?</a:t>
            </a:r>
            <a:endParaRPr lang="en-US" sz="4800" b="1"/>
          </a:p>
        </p:txBody>
      </p:sp>
      <p:sp>
        <p:nvSpPr>
          <p:cNvPr id="3" name="TextBox 2">
            <a:extLst>
              <a:ext uri="{FF2B5EF4-FFF2-40B4-BE49-F238E27FC236}">
                <a16:creationId xmlns:a16="http://schemas.microsoft.com/office/drawing/2014/main" id="{6C4779DB-40E6-6835-ACF3-C2E13F5213FD}"/>
              </a:ext>
            </a:extLst>
          </p:cNvPr>
          <p:cNvSpPr txBox="1"/>
          <p:nvPr/>
        </p:nvSpPr>
        <p:spPr>
          <a:xfrm>
            <a:off x="532907" y="2130119"/>
            <a:ext cx="10711038"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We could offer these tangerine pieces to someone else. </a:t>
            </a:r>
          </a:p>
        </p:txBody>
      </p:sp>
      <p:pic>
        <p:nvPicPr>
          <p:cNvPr id="9" name="Picture 8" descr="A lemon cut in half&#10;&#10;Description automatically generated with medium confidence">
            <a:extLst>
              <a:ext uri="{FF2B5EF4-FFF2-40B4-BE49-F238E27FC236}">
                <a16:creationId xmlns:a16="http://schemas.microsoft.com/office/drawing/2014/main" id="{0E8F68F5-CC1C-FE79-4559-8B0354E85776}"/>
              </a:ext>
            </a:extLst>
          </p:cNvPr>
          <p:cNvPicPr>
            <a:picLocks noChangeAspect="1"/>
          </p:cNvPicPr>
          <p:nvPr/>
        </p:nvPicPr>
        <p:blipFill>
          <a:blip r:embed="rId2"/>
          <a:stretch>
            <a:fillRect/>
          </a:stretch>
        </p:blipFill>
        <p:spPr>
          <a:xfrm>
            <a:off x="1477308" y="3429001"/>
            <a:ext cx="2534125" cy="2503714"/>
          </a:xfrm>
          <a:prstGeom prst="rect">
            <a:avLst/>
          </a:prstGeom>
        </p:spPr>
      </p:pic>
    </p:spTree>
    <p:extLst>
      <p:ext uri="{BB962C8B-B14F-4D97-AF65-F5344CB8AC3E}">
        <p14:creationId xmlns:p14="http://schemas.microsoft.com/office/powerpoint/2010/main" val="4138549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07079D-61C0-2334-404C-3ED3373CA9F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380DF9D-4423-91E3-6C28-95F4946E30C3}"/>
              </a:ext>
            </a:extLst>
          </p:cNvPr>
          <p:cNvSpPr>
            <a:spLocks noGrp="1"/>
          </p:cNvSpPr>
          <p:nvPr>
            <p:ph type="ctrTitle"/>
          </p:nvPr>
        </p:nvSpPr>
        <p:spPr>
          <a:xfrm>
            <a:off x="506190" y="1383540"/>
            <a:ext cx="11005447" cy="720725"/>
          </a:xfrm>
        </p:spPr>
        <p:txBody>
          <a:bodyPr>
            <a:noAutofit/>
          </a:bodyPr>
          <a:lstStyle/>
          <a:p>
            <a:r>
              <a:rPr lang="en-US" sz="4800"/>
              <a:t>How can we save food?</a:t>
            </a:r>
            <a:endParaRPr lang="en-US" sz="4800" b="1"/>
          </a:p>
        </p:txBody>
      </p:sp>
      <p:sp>
        <p:nvSpPr>
          <p:cNvPr id="3" name="TextBox 2">
            <a:extLst>
              <a:ext uri="{FF2B5EF4-FFF2-40B4-BE49-F238E27FC236}">
                <a16:creationId xmlns:a16="http://schemas.microsoft.com/office/drawing/2014/main" id="{1D0F56CF-3EF7-A246-040C-8B25278DE276}"/>
              </a:ext>
            </a:extLst>
          </p:cNvPr>
          <p:cNvSpPr txBox="1"/>
          <p:nvPr/>
        </p:nvSpPr>
        <p:spPr>
          <a:xfrm>
            <a:off x="484418" y="2085018"/>
            <a:ext cx="11468095" cy="461665"/>
          </a:xfrm>
          <a:prstGeom prst="rect">
            <a:avLst/>
          </a:prstGeom>
          <a:noFill/>
        </p:spPr>
        <p:txBody>
          <a:bodyPr wrap="square">
            <a:spAutoFit/>
          </a:bodyPr>
          <a:lstStyle/>
          <a:p>
            <a:r>
              <a:rPr lang="en-GB" sz="2400" b="1">
                <a:solidFill>
                  <a:srgbClr val="000000"/>
                </a:solidFill>
                <a:latin typeface="Arial" panose="020B0604020202020204" pitchFamily="34" charset="0"/>
                <a:cs typeface="Arial" panose="020B0604020202020204" pitchFamily="34" charset="0"/>
              </a:rPr>
              <a:t>We could put this apple in a container and pop it in the fridge for later. </a:t>
            </a:r>
          </a:p>
        </p:txBody>
      </p:sp>
      <p:pic>
        <p:nvPicPr>
          <p:cNvPr id="2" name="Picture 1" descr="A red apple with a stem&#10;&#10;Description automatically generated with low confidence">
            <a:extLst>
              <a:ext uri="{FF2B5EF4-FFF2-40B4-BE49-F238E27FC236}">
                <a16:creationId xmlns:a16="http://schemas.microsoft.com/office/drawing/2014/main" id="{B0D885AD-E3B2-B388-E80F-3483A7DA49E1}"/>
              </a:ext>
            </a:extLst>
          </p:cNvPr>
          <p:cNvPicPr>
            <a:picLocks noChangeAspect="1"/>
          </p:cNvPicPr>
          <p:nvPr/>
        </p:nvPicPr>
        <p:blipFill rotWithShape="1">
          <a:blip r:embed="rId2"/>
          <a:srcRect l="18575" t="17817" r="17965" b="10711"/>
          <a:stretch/>
        </p:blipFill>
        <p:spPr>
          <a:xfrm>
            <a:off x="1081141" y="2805743"/>
            <a:ext cx="2546549" cy="2856523"/>
          </a:xfrm>
          <a:prstGeom prst="rect">
            <a:avLst/>
          </a:prstGeom>
        </p:spPr>
      </p:pic>
      <p:sp>
        <p:nvSpPr>
          <p:cNvPr id="5" name="TextBox 4">
            <a:extLst>
              <a:ext uri="{FF2B5EF4-FFF2-40B4-BE49-F238E27FC236}">
                <a16:creationId xmlns:a16="http://schemas.microsoft.com/office/drawing/2014/main" id="{0A08BB30-A850-299C-C4A3-24037BFE3D58}"/>
              </a:ext>
            </a:extLst>
          </p:cNvPr>
          <p:cNvSpPr txBox="1"/>
          <p:nvPr/>
        </p:nvSpPr>
        <p:spPr>
          <a:xfrm>
            <a:off x="4397829" y="3319644"/>
            <a:ext cx="5462637" cy="1569660"/>
          </a:xfrm>
          <a:prstGeom prst="rect">
            <a:avLst/>
          </a:prstGeom>
          <a:noFill/>
        </p:spPr>
        <p:txBody>
          <a:bodyPr wrap="square">
            <a:spAutoFit/>
          </a:bodyPr>
          <a:lstStyle/>
          <a:p>
            <a:r>
              <a:rPr lang="en-GB" sz="2400">
                <a:solidFill>
                  <a:srgbClr val="000000"/>
                </a:solidFill>
                <a:latin typeface="Arial" panose="020B0604020202020204" pitchFamily="34" charset="0"/>
                <a:cs typeface="Arial" panose="020B0604020202020204" pitchFamily="34" charset="0"/>
              </a:rPr>
              <a:t>When you want to eat the apple, ask an adult can cut away any parts that have gone brown and chop the apple into slices to make a tasty snack!</a:t>
            </a:r>
          </a:p>
        </p:txBody>
      </p:sp>
      <p:sp>
        <p:nvSpPr>
          <p:cNvPr id="6" name="TextBox 5">
            <a:extLst>
              <a:ext uri="{FF2B5EF4-FFF2-40B4-BE49-F238E27FC236}">
                <a16:creationId xmlns:a16="http://schemas.microsoft.com/office/drawing/2014/main" id="{AA431DE2-77D7-499D-5ED0-1C9633878502}"/>
              </a:ext>
            </a:extLst>
          </p:cNvPr>
          <p:cNvSpPr txBox="1"/>
          <p:nvPr/>
        </p:nvSpPr>
        <p:spPr>
          <a:xfrm>
            <a:off x="506190" y="5662266"/>
            <a:ext cx="11097981" cy="677108"/>
          </a:xfrm>
          <a:prstGeom prst="rect">
            <a:avLst/>
          </a:prstGeom>
          <a:noFill/>
        </p:spPr>
        <p:txBody>
          <a:bodyPr wrap="square">
            <a:spAutoFit/>
          </a:bodyPr>
          <a:lstStyle/>
          <a:p>
            <a:r>
              <a:rPr lang="en-GB" sz="1900">
                <a:solidFill>
                  <a:srgbClr val="000000"/>
                </a:solidFill>
                <a:latin typeface="Arial" panose="020B0604020202020204" pitchFamily="34" charset="0"/>
                <a:cs typeface="Arial" panose="020B0604020202020204" pitchFamily="34" charset="0"/>
              </a:rPr>
              <a:t>If you have some lemon juice, you can put it on the part of the apple that has no skin and this will help stop it going brown!</a:t>
            </a:r>
          </a:p>
        </p:txBody>
      </p:sp>
    </p:spTree>
    <p:extLst>
      <p:ext uri="{BB962C8B-B14F-4D97-AF65-F5344CB8AC3E}">
        <p14:creationId xmlns:p14="http://schemas.microsoft.com/office/powerpoint/2010/main" val="215042178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pPr marL="0" indent="0" algn="ctr">
              <a:buNone/>
            </a:pPr>
            <a:r>
              <a:rPr lang="en-US" sz="3600"/>
              <a:t>For further information, go to:</a:t>
            </a:r>
          </a:p>
          <a:p>
            <a:pPr marL="0" indent="0" algn="ctr">
              <a:buNone/>
            </a:pPr>
            <a:r>
              <a:rPr lang="en-US" sz="3600"/>
              <a:t>www.foodafactoflife.org.uk</a:t>
            </a:r>
          </a:p>
        </p:txBody>
      </p:sp>
      <p:sp>
        <p:nvSpPr>
          <p:cNvPr id="5" name="TextBox 4">
            <a:extLst>
              <a:ext uri="{FF2B5EF4-FFF2-40B4-BE49-F238E27FC236}">
                <a16:creationId xmlns:a16="http://schemas.microsoft.com/office/drawing/2014/main" id="{7CB35241-CD7B-474B-868F-C180AB7F4034}"/>
              </a:ext>
            </a:extLst>
          </p:cNvPr>
          <p:cNvSpPr txBox="1"/>
          <p:nvPr/>
        </p:nvSpPr>
        <p:spPr>
          <a:xfrm>
            <a:off x="393116" y="5999572"/>
            <a:ext cx="9904396" cy="307777"/>
          </a:xfrm>
          <a:prstGeom prst="rect">
            <a:avLst/>
          </a:prstGeom>
          <a:noFill/>
        </p:spPr>
        <p:txBody>
          <a:bodyPr wrap="square" rtlCol="0">
            <a:spAutoFit/>
          </a:bodyPr>
          <a:lstStyle/>
          <a:p>
            <a:r>
              <a:rPr lang="en-GB" sz="1400">
                <a:latin typeface="Arial" panose="020B0604020202020204" pitchFamily="34" charset="0"/>
                <a:cs typeface="Arial" panose="020B0604020202020204" pitchFamily="34" charset="0"/>
              </a:rPr>
              <a:t>This resource meets the</a:t>
            </a:r>
            <a:r>
              <a:rPr lang="en-GB" sz="1400" b="1">
                <a:latin typeface="Arial" panose="020B0604020202020204" pitchFamily="34" charset="0"/>
                <a:cs typeface="Arial" panose="020B0604020202020204" pitchFamily="34" charset="0"/>
              </a:rPr>
              <a:t> </a:t>
            </a:r>
            <a:r>
              <a:rPr lang="en-GB" sz="1400" b="1" i="1" u="sng">
                <a:latin typeface="Arial" panose="020B0604020202020204" pitchFamily="34" charset="0"/>
                <a:cs typeface="Arial" panose="020B0604020202020204" pitchFamily="34" charset="0"/>
                <a:hlinkClick r:id="rId3"/>
              </a:rPr>
              <a:t>Guidelines for producers and users of school education resources about food</a:t>
            </a:r>
            <a:r>
              <a:rPr lang="en-GB" sz="1400" b="1" i="1">
                <a:latin typeface="Arial" panose="020B0604020202020204" pitchFamily="34" charset="0"/>
                <a:cs typeface="Arial" panose="020B0604020202020204" pitchFamily="34" charset="0"/>
              </a:rPr>
              <a:t>.</a:t>
            </a:r>
            <a:endParaRPr lang="en-GB" sz="1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9969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4DC9E-69B1-2A00-52CE-E0A2EBAE94CA}"/>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9F598B27-D77A-0147-8E0F-9F0721CA714F}"/>
              </a:ext>
            </a:extLst>
          </p:cNvPr>
          <p:cNvSpPr>
            <a:spLocks noGrp="1"/>
          </p:cNvSpPr>
          <p:nvPr>
            <p:ph type="ctrTitle"/>
          </p:nvPr>
        </p:nvSpPr>
        <p:spPr>
          <a:xfrm>
            <a:off x="497333" y="1689366"/>
            <a:ext cx="6262696" cy="400110"/>
          </a:xfrm>
        </p:spPr>
        <p:txBody>
          <a:bodyPr/>
          <a:lstStyle/>
          <a:p>
            <a:r>
              <a:rPr lang="en-GB" sz="2400"/>
              <a:t>About our land, water and energy</a:t>
            </a:r>
            <a:endParaRPr lang="en-US" sz="2400"/>
          </a:p>
        </p:txBody>
      </p:sp>
      <p:sp>
        <p:nvSpPr>
          <p:cNvPr id="3" name="TextBox 2">
            <a:extLst>
              <a:ext uri="{FF2B5EF4-FFF2-40B4-BE49-F238E27FC236}">
                <a16:creationId xmlns:a16="http://schemas.microsoft.com/office/drawing/2014/main" id="{CD2ADDFB-1734-B130-6CD5-F1904403DF77}"/>
              </a:ext>
            </a:extLst>
          </p:cNvPr>
          <p:cNvSpPr txBox="1"/>
          <p:nvPr/>
        </p:nvSpPr>
        <p:spPr>
          <a:xfrm>
            <a:off x="415690" y="2089476"/>
            <a:ext cx="11003496" cy="4185761"/>
          </a:xfrm>
          <a:prstGeom prst="rect">
            <a:avLst/>
          </a:prstGeom>
          <a:noFill/>
        </p:spPr>
        <p:txBody>
          <a:bodyPr wrap="square">
            <a:spAutoFit/>
          </a:bodyPr>
          <a:lstStyle/>
          <a:p>
            <a:r>
              <a:rPr lang="en-GB" sz="1600" b="1" dirty="0">
                <a:latin typeface="Arial" panose="020B0604020202020204" pitchFamily="34" charset="0"/>
                <a:cs typeface="Arial" panose="020B0604020202020204" pitchFamily="34" charset="0"/>
              </a:rPr>
              <a:t>We need to look after our land, water and energy and use them wisely!</a:t>
            </a:r>
          </a:p>
          <a:p>
            <a:pPr marL="0" indent="0">
              <a:buNone/>
            </a:pPr>
            <a:endParaRPr lang="en-GB" sz="1400" b="1" dirty="0">
              <a:latin typeface="Arial" panose="020B0604020202020204" pitchFamily="34" charset="0"/>
              <a:cs typeface="Arial" panose="020B0604020202020204" pitchFamily="34" charset="0"/>
            </a:endParaRPr>
          </a:p>
          <a:p>
            <a:pPr marL="0" indent="0">
              <a:buNone/>
            </a:pPr>
            <a:r>
              <a:rPr lang="en-GB" sz="1400" b="1" dirty="0">
                <a:latin typeface="Arial" panose="020B0604020202020204" pitchFamily="34" charset="0"/>
                <a:cs typeface="Arial" panose="020B0604020202020204" pitchFamily="34" charset="0"/>
              </a:rPr>
              <a:t>Land</a:t>
            </a:r>
          </a:p>
          <a:p>
            <a:pPr marL="0" indent="0">
              <a:buNone/>
            </a:pPr>
            <a:r>
              <a:rPr lang="en-GB" sz="1400" dirty="0">
                <a:latin typeface="Arial" panose="020B0604020202020204" pitchFamily="34" charset="0"/>
                <a:cs typeface="Arial" panose="020B0604020202020204" pitchFamily="34" charset="0"/>
              </a:rPr>
              <a:t>It might seem that we have plenty of land on our planet for producing the food we need, i.e. growing crops and grazing animals. However, not all land is suitable for producing food, e.g. desserts, mountains. We need to use the land we have wisely, so we can produce enough food for everyone. </a:t>
            </a:r>
          </a:p>
          <a:p>
            <a:pPr marL="0" indent="0">
              <a:buNone/>
            </a:pPr>
            <a:endParaRPr lang="en-GB" sz="1400" dirty="0">
              <a:latin typeface="Arial" panose="020B0604020202020204" pitchFamily="34" charset="0"/>
              <a:cs typeface="Arial" panose="020B0604020202020204" pitchFamily="34" charset="0"/>
            </a:endParaRPr>
          </a:p>
          <a:p>
            <a:pPr marL="0" indent="0">
              <a:buNone/>
            </a:pPr>
            <a:r>
              <a:rPr lang="en-GB" sz="1400" b="1" dirty="0">
                <a:latin typeface="Arial" panose="020B0604020202020204" pitchFamily="34" charset="0"/>
                <a:cs typeface="Arial" panose="020B0604020202020204" pitchFamily="34" charset="0"/>
              </a:rPr>
              <a:t>Water</a:t>
            </a:r>
          </a:p>
          <a:p>
            <a:pPr marL="0" indent="0">
              <a:buNone/>
            </a:pPr>
            <a:r>
              <a:rPr lang="en-GB" sz="1400" dirty="0">
                <a:latin typeface="Arial" panose="020B0604020202020204" pitchFamily="34" charset="0"/>
                <a:cs typeface="Arial" panose="020B0604020202020204" pitchFamily="34" charset="0"/>
              </a:rPr>
              <a:t>Our planet is sometimes called the ‘blue planet’ because so much of it is water. It looks like we have lots of water, but we can’t use most of it. We need freshwater to drink, grow our food, wash, cook and other parts of our daily life. Our oceans are seawater, which we can’t use because it is salty. Only around 1% of the water on our planet is freshwater, so we need to use it carefully. </a:t>
            </a:r>
          </a:p>
          <a:p>
            <a:pPr marL="0" indent="0">
              <a:buNone/>
            </a:pPr>
            <a:endParaRPr lang="en-GB" sz="1400" dirty="0">
              <a:latin typeface="Arial" panose="020B0604020202020204" pitchFamily="34" charset="0"/>
              <a:cs typeface="Arial" panose="020B0604020202020204" pitchFamily="34" charset="0"/>
            </a:endParaRPr>
          </a:p>
          <a:p>
            <a:pPr marL="0" indent="0">
              <a:buNone/>
            </a:pPr>
            <a:r>
              <a:rPr lang="en-GB" sz="1400" b="1" dirty="0">
                <a:latin typeface="Arial" panose="020B0604020202020204" pitchFamily="34" charset="0"/>
                <a:cs typeface="Arial" panose="020B0604020202020204" pitchFamily="34" charset="0"/>
              </a:rPr>
              <a:t>Energy </a:t>
            </a:r>
          </a:p>
          <a:p>
            <a:pPr marL="0" indent="0">
              <a:buNone/>
            </a:pPr>
            <a:r>
              <a:rPr lang="en-GB" sz="1400" dirty="0">
                <a:latin typeface="Arial" panose="020B0604020202020204" pitchFamily="34" charset="0"/>
                <a:cs typeface="Arial" panose="020B0604020202020204" pitchFamily="34" charset="0"/>
              </a:rPr>
              <a:t>We use energy for all sorts of things. We need energy to run cars and other vehicles. We need energy to heat our homes. The energy we need can create greenhouse gases which can harm our planet. Lots of our energy is made by burning oil, coal and gas. Burning oil, coal and gas creates greenhouse gases. Greenhouse gasses go up into the sky and act like a blanket wrapped around the Earth. This traps in the sun’s heat and raises temperatures on Earth. As the Earth gets hotter over time, we get more extreme weather such as drought (not enough water) and flooding (too much water). This makes it harder to grow food. </a:t>
            </a:r>
          </a:p>
          <a:p>
            <a:pPr marL="0" indent="0">
              <a:buNone/>
            </a:pPr>
            <a:endParaRPr lang="en-GB" sz="14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DAFBBB3C-6CA6-EB2C-C581-0DC537EE8EEC}"/>
              </a:ext>
            </a:extLst>
          </p:cNvPr>
          <p:cNvSpPr txBox="1"/>
          <p:nvPr/>
        </p:nvSpPr>
        <p:spPr>
          <a:xfrm>
            <a:off x="415690" y="1175480"/>
            <a:ext cx="5731110" cy="400110"/>
          </a:xfrm>
          <a:prstGeom prst="rect">
            <a:avLst/>
          </a:prstGeom>
          <a:noFill/>
        </p:spPr>
        <p:txBody>
          <a:bodyPr wrap="square" rtlCol="0">
            <a:spAutoFit/>
          </a:bodyPr>
          <a:lstStyle/>
          <a:p>
            <a:r>
              <a:rPr lang="en-GB" sz="2000" b="1">
                <a:latin typeface="Arial" panose="020B0604020202020204" pitchFamily="34" charset="0"/>
                <a:cs typeface="Arial" panose="020B0604020202020204" pitchFamily="34" charset="0"/>
              </a:rPr>
              <a:t>Leaders’ background information</a:t>
            </a:r>
          </a:p>
        </p:txBody>
      </p:sp>
    </p:spTree>
    <p:extLst>
      <p:ext uri="{BB962C8B-B14F-4D97-AF65-F5344CB8AC3E}">
        <p14:creationId xmlns:p14="http://schemas.microsoft.com/office/powerpoint/2010/main" val="3871558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EFB433-7A80-8833-A12F-36A1392CF1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EB686825-1969-99E6-FCA9-B88847023B14}"/>
              </a:ext>
            </a:extLst>
          </p:cNvPr>
          <p:cNvSpPr>
            <a:spLocks noGrp="1"/>
          </p:cNvSpPr>
          <p:nvPr>
            <p:ph type="ctrTitle"/>
          </p:nvPr>
        </p:nvSpPr>
        <p:spPr>
          <a:xfrm>
            <a:off x="502776" y="1624084"/>
            <a:ext cx="11426151" cy="400110"/>
          </a:xfrm>
        </p:spPr>
        <p:txBody>
          <a:bodyPr/>
          <a:lstStyle/>
          <a:p>
            <a:r>
              <a:rPr lang="en-GB" sz="2400"/>
              <a:t>What to teach young learners about sustainable healthy food</a:t>
            </a:r>
            <a:endParaRPr lang="en-US" sz="2400"/>
          </a:p>
        </p:txBody>
      </p:sp>
      <p:sp>
        <p:nvSpPr>
          <p:cNvPr id="3" name="TextBox 2">
            <a:extLst>
              <a:ext uri="{FF2B5EF4-FFF2-40B4-BE49-F238E27FC236}">
                <a16:creationId xmlns:a16="http://schemas.microsoft.com/office/drawing/2014/main" id="{7369B416-7996-BF99-0274-5FDAEEA53747}"/>
              </a:ext>
            </a:extLst>
          </p:cNvPr>
          <p:cNvSpPr txBox="1"/>
          <p:nvPr/>
        </p:nvSpPr>
        <p:spPr>
          <a:xfrm>
            <a:off x="448348" y="2010609"/>
            <a:ext cx="11426151" cy="4185761"/>
          </a:xfrm>
          <a:prstGeom prst="rect">
            <a:avLst/>
          </a:prstGeom>
          <a:noFill/>
        </p:spPr>
        <p:txBody>
          <a:bodyPr wrap="square">
            <a:spAutoFit/>
          </a:bodyPr>
          <a:lstStyle/>
          <a:p>
            <a:pPr marL="0" indent="0">
              <a:buNone/>
            </a:pPr>
            <a:r>
              <a:rPr lang="en-GB" sz="1400" dirty="0">
                <a:latin typeface="Arial" panose="020B0604020202020204" pitchFamily="34" charset="0"/>
                <a:cs typeface="Arial" panose="020B0604020202020204" pitchFamily="34" charset="0"/>
              </a:rPr>
              <a:t>Sustainability and food is a complex area and difficult to explain to young learners. However, there are simple actions that everyone, including young children, can take to help keep themselves and the planet healthy. This slide deck, and the separate activity sheets, focus on two themes that are actionable for young learners.</a:t>
            </a:r>
            <a:br>
              <a:rPr lang="en-GB" sz="1400" dirty="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p>
            <a:pPr marL="0" indent="0">
              <a:buNone/>
            </a:pPr>
            <a:endParaRPr lang="en-GB" sz="1400" dirty="0">
              <a:latin typeface="Arial" panose="020B0604020202020204" pitchFamily="34" charset="0"/>
              <a:cs typeface="Arial" panose="020B0604020202020204" pitchFamily="34" charset="0"/>
            </a:endParaRPr>
          </a:p>
          <a:p>
            <a:pPr marL="0" indent="0">
              <a:buNone/>
            </a:pPr>
            <a:endParaRPr lang="en-GB" sz="1400" dirty="0">
              <a:latin typeface="Arial" panose="020B0604020202020204" pitchFamily="34" charset="0"/>
              <a:cs typeface="Arial" panose="020B0604020202020204" pitchFamily="34" charset="0"/>
            </a:endParaRPr>
          </a:p>
          <a:p>
            <a:pPr marL="0" indent="0">
              <a:buNone/>
            </a:pPr>
            <a:endParaRPr lang="en-GB" sz="1400" dirty="0">
              <a:latin typeface="Arial" panose="020B0604020202020204" pitchFamily="34" charset="0"/>
              <a:cs typeface="Arial" panose="020B0604020202020204" pitchFamily="34" charset="0"/>
            </a:endParaRPr>
          </a:p>
          <a:p>
            <a:pPr marL="0" indent="0">
              <a:buNone/>
            </a:pPr>
            <a:endParaRPr lang="en-GB" sz="1400" dirty="0">
              <a:latin typeface="Arial" panose="020B0604020202020204" pitchFamily="34" charset="0"/>
              <a:cs typeface="Arial" panose="020B0604020202020204" pitchFamily="34" charset="0"/>
            </a:endParaRPr>
          </a:p>
          <a:p>
            <a:br>
              <a:rPr lang="en-GB" sz="1400" dirty="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p>
            <a:br>
              <a:rPr lang="en-GB" sz="1400" dirty="0">
                <a:latin typeface="Arial" panose="020B0604020202020204" pitchFamily="34" charset="0"/>
                <a:cs typeface="Arial" panose="020B0604020202020204" pitchFamily="34" charset="0"/>
              </a:rPr>
            </a:br>
            <a:endParaRPr lang="en-GB" sz="1400"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endParaRPr lang="en-GB" sz="1400" b="1" dirty="0">
              <a:latin typeface="Arial" panose="020B0604020202020204" pitchFamily="34" charset="0"/>
              <a:cs typeface="Arial" panose="020B0604020202020204" pitchFamily="34" charset="0"/>
            </a:endParaRPr>
          </a:p>
          <a:p>
            <a:br>
              <a:rPr lang="en-GB" sz="1400" b="1" dirty="0">
                <a:solidFill>
                  <a:srgbClr val="ED6B17"/>
                </a:solidFill>
                <a:latin typeface="Arial" panose="020B0604020202020204" pitchFamily="34" charset="0"/>
                <a:cs typeface="Arial" panose="020B0604020202020204" pitchFamily="34" charset="0"/>
              </a:rPr>
            </a:br>
            <a:endParaRPr lang="en-GB" sz="1400" b="1" dirty="0">
              <a:solidFill>
                <a:srgbClr val="ED6B17"/>
              </a:solidFill>
              <a:latin typeface="Arial" panose="020B0604020202020204" pitchFamily="34" charset="0"/>
              <a:cs typeface="Arial" panose="020B0604020202020204" pitchFamily="34" charset="0"/>
            </a:endParaRPr>
          </a:p>
          <a:p>
            <a:endParaRPr lang="en-GB" sz="1400" b="1" dirty="0">
              <a:solidFill>
                <a:srgbClr val="ED6B17"/>
              </a:solidFill>
              <a:latin typeface="Arial" panose="020B0604020202020204" pitchFamily="34" charset="0"/>
              <a:cs typeface="Arial" panose="020B0604020202020204" pitchFamily="34" charset="0"/>
            </a:endParaRPr>
          </a:p>
          <a:p>
            <a:pPr marL="0" indent="0">
              <a:buNone/>
            </a:pPr>
            <a:endParaRPr lang="en-GB" sz="1400" dirty="0">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B73C8142-6A90-95E2-4DBB-6D2CFB2A3D31}"/>
              </a:ext>
            </a:extLst>
          </p:cNvPr>
          <p:cNvSpPr txBox="1"/>
          <p:nvPr/>
        </p:nvSpPr>
        <p:spPr>
          <a:xfrm>
            <a:off x="437462" y="1171607"/>
            <a:ext cx="5731110" cy="400110"/>
          </a:xfrm>
          <a:prstGeom prst="rect">
            <a:avLst/>
          </a:prstGeom>
          <a:noFill/>
        </p:spPr>
        <p:txBody>
          <a:bodyPr wrap="square" rtlCol="0">
            <a:spAutoFit/>
          </a:bodyPr>
          <a:lstStyle/>
          <a:p>
            <a:r>
              <a:rPr lang="en-GB" sz="2000" b="1">
                <a:latin typeface="Arial" panose="020B0604020202020204" pitchFamily="34" charset="0"/>
                <a:cs typeface="Arial" panose="020B0604020202020204" pitchFamily="34" charset="0"/>
              </a:rPr>
              <a:t>Leaders’ background information</a:t>
            </a:r>
          </a:p>
        </p:txBody>
      </p:sp>
      <p:graphicFrame>
        <p:nvGraphicFramePr>
          <p:cNvPr id="5" name="Table 4">
            <a:extLst>
              <a:ext uri="{FF2B5EF4-FFF2-40B4-BE49-F238E27FC236}">
                <a16:creationId xmlns:a16="http://schemas.microsoft.com/office/drawing/2014/main" id="{A3B34ADD-527C-7E9C-6CBC-35CEC1CBA05D}"/>
              </a:ext>
            </a:extLst>
          </p:cNvPr>
          <p:cNvGraphicFramePr>
            <a:graphicFrameLocks noGrp="1"/>
          </p:cNvGraphicFramePr>
          <p:nvPr>
            <p:extLst>
              <p:ext uri="{D42A27DB-BD31-4B8C-83A1-F6EECF244321}">
                <p14:modId xmlns:p14="http://schemas.microsoft.com/office/powerpoint/2010/main" val="4287453890"/>
              </p:ext>
            </p:extLst>
          </p:nvPr>
        </p:nvGraphicFramePr>
        <p:xfrm>
          <a:off x="552957" y="2851482"/>
          <a:ext cx="11086085" cy="3261360"/>
        </p:xfrm>
        <a:graphic>
          <a:graphicData uri="http://schemas.openxmlformats.org/drawingml/2006/table">
            <a:tbl>
              <a:tblPr firstRow="1" bandRow="1">
                <a:tableStyleId>{5C22544A-7EE6-4342-B048-85BDC9FD1C3A}</a:tableStyleId>
              </a:tblPr>
              <a:tblGrid>
                <a:gridCol w="1996513">
                  <a:extLst>
                    <a:ext uri="{9D8B030D-6E8A-4147-A177-3AD203B41FA5}">
                      <a16:colId xmlns:a16="http://schemas.microsoft.com/office/drawing/2014/main" val="3506889980"/>
                    </a:ext>
                  </a:extLst>
                </a:gridCol>
                <a:gridCol w="5664997">
                  <a:extLst>
                    <a:ext uri="{9D8B030D-6E8A-4147-A177-3AD203B41FA5}">
                      <a16:colId xmlns:a16="http://schemas.microsoft.com/office/drawing/2014/main" val="2522785086"/>
                    </a:ext>
                  </a:extLst>
                </a:gridCol>
                <a:gridCol w="3424575">
                  <a:extLst>
                    <a:ext uri="{9D8B030D-6E8A-4147-A177-3AD203B41FA5}">
                      <a16:colId xmlns:a16="http://schemas.microsoft.com/office/drawing/2014/main" val="1086028582"/>
                    </a:ext>
                  </a:extLst>
                </a:gridCol>
              </a:tblGrid>
              <a:tr h="0">
                <a:tc>
                  <a:txBody>
                    <a:bodyPr/>
                    <a:lstStyle/>
                    <a:p>
                      <a:r>
                        <a:rPr lang="en-GB" sz="1400">
                          <a:solidFill>
                            <a:schemeClr val="tx1"/>
                          </a:solidFill>
                          <a:latin typeface="Arial" panose="020B0604020202020204" pitchFamily="34" charset="0"/>
                          <a:cs typeface="Arial" panose="020B0604020202020204" pitchFamily="34" charset="0"/>
                        </a:rPr>
                        <a:t>Theme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a:solidFill>
                            <a:schemeClr val="tx1"/>
                          </a:solidFill>
                          <a:latin typeface="Arial" panose="020B0604020202020204" pitchFamily="34" charset="0"/>
                          <a:cs typeface="Arial" panose="020B0604020202020204" pitchFamily="34" charset="0"/>
                        </a:rPr>
                        <a:t>Content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a:solidFill>
                            <a:schemeClr val="tx1"/>
                          </a:solidFill>
                          <a:latin typeface="Arial" panose="020B0604020202020204" pitchFamily="34" charset="0"/>
                          <a:cs typeface="Arial" panose="020B0604020202020204" pitchFamily="34" charset="0"/>
                        </a:rPr>
                        <a:t>Message for learners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03858138"/>
                  </a:ext>
                </a:extLst>
              </a:tr>
              <a:tr h="370840">
                <a:tc>
                  <a:txBody>
                    <a:bodyPr/>
                    <a:lstStyle/>
                    <a:p>
                      <a:r>
                        <a:rPr lang="en-GB" sz="1400" b="1">
                          <a:latin typeface="Arial" panose="020B0604020202020204" pitchFamily="34" charset="0"/>
                          <a:cs typeface="Arial" panose="020B0604020202020204" pitchFamily="34" charset="0"/>
                        </a:rPr>
                        <a:t>Eat a variety of food</a:t>
                      </a:r>
                      <a:endParaRPr lang="en-GB" sz="1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dirty="0">
                          <a:latin typeface="Arial" panose="020B0604020202020204" pitchFamily="34" charset="0"/>
                          <a:cs typeface="Arial" panose="020B0604020202020204" pitchFamily="34" charset="0"/>
                        </a:rPr>
                        <a:t>Different food is grown and produced in different ways, using different amounts of land, water and energy. Eating a variety of different foods helps spread the pressure on the planet's resources. It also helps us to get all the energy and different nutrients we need to be healthy. </a:t>
                      </a:r>
                    </a:p>
                    <a:p>
                      <a:endParaRPr lang="en-GB" sz="1400" b="1" dirty="0">
                        <a:solidFill>
                          <a:srgbClr val="ED6B17"/>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GB" sz="1400" b="1" dirty="0">
                          <a:solidFill>
                            <a:srgbClr val="ED6B17"/>
                          </a:solidFill>
                          <a:latin typeface="Arial" panose="020B0604020202020204" pitchFamily="34" charset="0"/>
                          <a:cs typeface="Arial" panose="020B0604020202020204" pitchFamily="34" charset="0"/>
                        </a:rPr>
                        <a:t>Encourage children to eat and try lots of different foods – it’s good for them and the planet! </a:t>
                      </a:r>
                      <a:endParaRPr lang="en-GB" sz="1400" dirty="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9553897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a:latin typeface="Arial" panose="020B0604020202020204" pitchFamily="34" charset="0"/>
                          <a:cs typeface="Arial" panose="020B0604020202020204" pitchFamily="34" charset="0"/>
                        </a:rPr>
                        <a:t>Reduce food waste</a:t>
                      </a:r>
                    </a:p>
                    <a:p>
                      <a:endParaRPr lang="en-GB" sz="14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Arial" panose="020B0604020202020204" pitchFamily="34" charset="0"/>
                          <a:cs typeface="Arial" panose="020B0604020202020204" pitchFamily="34" charset="0"/>
                        </a:rPr>
                        <a:t>When food is wasted, all the resources (land, water and energy) used to make the food are wasted too</a:t>
                      </a:r>
                      <a:r>
                        <a:rPr lang="en-GB" sz="1400" b="1" dirty="0">
                          <a:latin typeface="Arial" panose="020B0604020202020204" pitchFamily="34" charset="0"/>
                          <a:cs typeface="Arial" panose="020B0604020202020204" pitchFamily="34" charset="0"/>
                        </a:rPr>
                        <a:t>. </a:t>
                      </a:r>
                      <a:r>
                        <a:rPr lang="en-GB" sz="1400" dirty="0">
                          <a:latin typeface="Arial" panose="020B0604020202020204" pitchFamily="34" charset="0"/>
                          <a:cs typeface="Arial" panose="020B0604020202020204" pitchFamily="34" charset="0"/>
                        </a:rPr>
                        <a:t>Help children to value the resources, and effort, that go into producing our food and understand the importance of minimising food waste.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ED6B17"/>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400" b="0" dirty="0">
                          <a:solidFill>
                            <a:schemeClr val="tx1"/>
                          </a:solidFill>
                          <a:latin typeface="Arial" panose="020B0604020202020204" pitchFamily="34" charset="0"/>
                          <a:cs typeface="Arial" panose="020B0604020202020204" pitchFamily="34" charset="0"/>
                        </a:rPr>
                        <a:t>Food that cannot be eaten can be put in the food waste recycling and used for other purposes, such as making compost and energy.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0" dirty="0">
                        <a:solidFill>
                          <a:schemeClr val="tx1"/>
                        </a:solidFill>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b="1" dirty="0">
                          <a:solidFill>
                            <a:srgbClr val="ED6B17"/>
                          </a:solidFill>
                          <a:latin typeface="Arial" panose="020B0604020202020204" pitchFamily="34" charset="0"/>
                          <a:cs typeface="Arial" panose="020B0604020202020204" pitchFamily="34" charset="0"/>
                        </a:rPr>
                        <a:t>Help children to become more aware of food waste, the ways they can reduce food waste, and that food waste bins should be used for food that can’t be eaten.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400" b="1" dirty="0">
                        <a:solidFill>
                          <a:srgbClr val="ED6B17"/>
                        </a:solidFill>
                        <a:highlight>
                          <a:srgbClr val="FFFF00"/>
                        </a:highlight>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5330138"/>
                  </a:ext>
                </a:extLst>
              </a:tr>
            </a:tbl>
          </a:graphicData>
        </a:graphic>
      </p:graphicFrame>
      <p:sp>
        <p:nvSpPr>
          <p:cNvPr id="8" name="TextBox 7">
            <a:extLst>
              <a:ext uri="{FF2B5EF4-FFF2-40B4-BE49-F238E27FC236}">
                <a16:creationId xmlns:a16="http://schemas.microsoft.com/office/drawing/2014/main" id="{64B900C1-A045-3D47-9B01-1E15DE5A2991}"/>
              </a:ext>
            </a:extLst>
          </p:cNvPr>
          <p:cNvSpPr txBox="1"/>
          <p:nvPr/>
        </p:nvSpPr>
        <p:spPr>
          <a:xfrm>
            <a:off x="552956" y="6305896"/>
            <a:ext cx="11086085" cy="276999"/>
          </a:xfrm>
          <a:prstGeom prst="rect">
            <a:avLst/>
          </a:prstGeom>
          <a:noFill/>
        </p:spPr>
        <p:txBody>
          <a:bodyPr wrap="square" rtlCol="0">
            <a:spAutoFit/>
          </a:bodyPr>
          <a:lstStyle/>
          <a:p>
            <a:r>
              <a:rPr lang="en-GB" sz="1200" b="1" dirty="0">
                <a:solidFill>
                  <a:srgbClr val="ED6B17"/>
                </a:solidFill>
                <a:latin typeface="Arial" panose="020B0604020202020204" pitchFamily="34" charset="0"/>
                <a:cs typeface="Arial" panose="020B0604020202020204" pitchFamily="34" charset="0"/>
              </a:rPr>
              <a:t>For more complex information about sustainable healthy foods, take a look at our </a:t>
            </a:r>
            <a:r>
              <a:rPr lang="en-GB" sz="1200" b="1" dirty="0">
                <a:solidFill>
                  <a:srgbClr val="ED6B1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resources for ages 5-7 years</a:t>
            </a:r>
            <a:r>
              <a:rPr lang="en-GB" sz="1200" b="1" dirty="0">
                <a:solidFill>
                  <a:srgbClr val="ED6B17"/>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3853359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BA3DCE-4A93-56BA-B66F-F9FAA739B1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2E7542-8C1E-2A0B-E971-7980A11EF95E}"/>
              </a:ext>
            </a:extLst>
          </p:cNvPr>
          <p:cNvSpPr>
            <a:spLocks noGrp="1"/>
          </p:cNvSpPr>
          <p:nvPr>
            <p:ph type="ctrTitle"/>
          </p:nvPr>
        </p:nvSpPr>
        <p:spPr>
          <a:xfrm>
            <a:off x="686628" y="3429000"/>
            <a:ext cx="9144000" cy="733096"/>
          </a:xfrm>
        </p:spPr>
        <p:txBody>
          <a:bodyPr/>
          <a:lstStyle/>
          <a:p>
            <a:r>
              <a:rPr lang="en-US"/>
              <a:t>Eat a variety of food</a:t>
            </a:r>
          </a:p>
        </p:txBody>
      </p:sp>
    </p:spTree>
    <p:extLst>
      <p:ext uri="{BB962C8B-B14F-4D97-AF65-F5344CB8AC3E}">
        <p14:creationId xmlns:p14="http://schemas.microsoft.com/office/powerpoint/2010/main" val="32928170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7FA2FB-F20D-F47F-CD44-8D5B3ADF4B19}"/>
            </a:ext>
          </a:extLst>
        </p:cNvPr>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79BEF949-1701-6861-3924-8F85F9523B2A}"/>
              </a:ext>
            </a:extLst>
          </p:cNvPr>
          <p:cNvGraphicFramePr>
            <a:graphicFrameLocks noGrp="1"/>
          </p:cNvGraphicFramePr>
          <p:nvPr>
            <p:extLst>
              <p:ext uri="{D42A27DB-BD31-4B8C-83A1-F6EECF244321}">
                <p14:modId xmlns:p14="http://schemas.microsoft.com/office/powerpoint/2010/main" val="3727251281"/>
              </p:ext>
            </p:extLst>
          </p:nvPr>
        </p:nvGraphicFramePr>
        <p:xfrm>
          <a:off x="370114" y="1865521"/>
          <a:ext cx="11451771" cy="4535279"/>
        </p:xfrm>
        <a:graphic>
          <a:graphicData uri="http://schemas.openxmlformats.org/drawingml/2006/table">
            <a:tbl>
              <a:tblPr firstRow="1" bandRow="1">
                <a:tableStyleId>{5C22544A-7EE6-4342-B048-85BDC9FD1C3A}</a:tableStyleId>
              </a:tblPr>
              <a:tblGrid>
                <a:gridCol w="5366657">
                  <a:extLst>
                    <a:ext uri="{9D8B030D-6E8A-4147-A177-3AD203B41FA5}">
                      <a16:colId xmlns:a16="http://schemas.microsoft.com/office/drawing/2014/main" val="1175890262"/>
                    </a:ext>
                  </a:extLst>
                </a:gridCol>
                <a:gridCol w="6085114">
                  <a:extLst>
                    <a:ext uri="{9D8B030D-6E8A-4147-A177-3AD203B41FA5}">
                      <a16:colId xmlns:a16="http://schemas.microsoft.com/office/drawing/2014/main" val="2580541425"/>
                    </a:ext>
                  </a:extLst>
                </a:gridCol>
              </a:tblGrid>
              <a:tr h="2712985">
                <a:tc>
                  <a:txBody>
                    <a:bodyPr/>
                    <a:lstStyle/>
                    <a:p>
                      <a:pPr marL="0" indent="0">
                        <a:buNone/>
                      </a:pPr>
                      <a:r>
                        <a:rPr lang="en-GB" sz="1400" b="1" dirty="0">
                          <a:solidFill>
                            <a:schemeClr val="tx1"/>
                          </a:solidFill>
                          <a:latin typeface="Arial" panose="020B0604020202020204" pitchFamily="34" charset="0"/>
                          <a:cs typeface="Arial" panose="020B0604020202020204" pitchFamily="34" charset="0"/>
                        </a:rPr>
                        <a:t>Let’s talk! </a:t>
                      </a:r>
                      <a:br>
                        <a:rPr lang="en-GB" sz="1400" b="1" dirty="0">
                          <a:solidFill>
                            <a:schemeClr val="tx1"/>
                          </a:solidFill>
                          <a:latin typeface="Arial" panose="020B0604020202020204" pitchFamily="34" charset="0"/>
                          <a:cs typeface="Arial" panose="020B0604020202020204" pitchFamily="34" charset="0"/>
                        </a:rPr>
                      </a:br>
                      <a:r>
                        <a:rPr lang="en-GB" sz="1400" b="0" dirty="0">
                          <a:solidFill>
                            <a:schemeClr val="tx1"/>
                          </a:solidFill>
                          <a:latin typeface="Arial" panose="020B0604020202020204" pitchFamily="34" charset="0"/>
                          <a:cs typeface="Arial" panose="020B0604020202020204" pitchFamily="34" charset="0"/>
                        </a:rPr>
                        <a:t>Show the children slides 8-18 and ask the questions shown on the slides. While you show the slides, share the following information:</a:t>
                      </a:r>
                    </a:p>
                    <a:p>
                      <a:pPr marL="0" indent="0">
                        <a:buNone/>
                      </a:pPr>
                      <a:r>
                        <a:rPr lang="en-GB" sz="1400" b="0" dirty="0">
                          <a:solidFill>
                            <a:schemeClr val="tx1"/>
                          </a:solidFill>
                          <a:latin typeface="Arial" panose="020B0604020202020204" pitchFamily="34" charset="0"/>
                          <a:cs typeface="Arial" panose="020B0604020202020204" pitchFamily="34" charset="0"/>
                        </a:rPr>
                        <a:t>Good for us</a:t>
                      </a:r>
                    </a:p>
                    <a:p>
                      <a:pPr marL="285750" indent="-285750">
                        <a:buFont typeface="Arial" panose="020B0604020202020204" pitchFamily="34" charset="0"/>
                        <a:buChar char="•"/>
                      </a:pPr>
                      <a:r>
                        <a:rPr lang="en-GB" sz="1400" b="0" dirty="0">
                          <a:solidFill>
                            <a:schemeClr val="tx1"/>
                          </a:solidFill>
                          <a:latin typeface="Arial" panose="020B0604020202020204" pitchFamily="34" charset="0"/>
                          <a:cs typeface="Arial" panose="020B0604020202020204" pitchFamily="34" charset="0"/>
                        </a:rPr>
                        <a:t>Emphasise that it is good for us to eat different types of foods, so our body gets everything it needs to work properly and keep us healthy. </a:t>
                      </a:r>
                    </a:p>
                    <a:p>
                      <a:pPr marL="0" indent="0">
                        <a:buFont typeface="Arial" panose="020B0604020202020204" pitchFamily="34" charset="0"/>
                        <a:buNone/>
                      </a:pPr>
                      <a:r>
                        <a:rPr lang="en-GB" sz="1400" b="0" dirty="0">
                          <a:solidFill>
                            <a:schemeClr val="tx1"/>
                          </a:solidFill>
                          <a:latin typeface="Arial" panose="020B0604020202020204" pitchFamily="34" charset="0"/>
                          <a:cs typeface="Arial" panose="020B0604020202020204" pitchFamily="34" charset="0"/>
                        </a:rPr>
                        <a:t>Good for the planet</a:t>
                      </a:r>
                    </a:p>
                    <a:p>
                      <a:pPr marL="285750" indent="-285750">
                        <a:buFont typeface="Arial" panose="020B0604020202020204" pitchFamily="34" charset="0"/>
                        <a:buChar char="•"/>
                      </a:pPr>
                      <a:r>
                        <a:rPr lang="en-GB" sz="1400" b="0" dirty="0">
                          <a:solidFill>
                            <a:schemeClr val="tx1"/>
                          </a:solidFill>
                          <a:latin typeface="Arial" panose="020B0604020202020204" pitchFamily="34" charset="0"/>
                          <a:cs typeface="Arial" panose="020B0604020202020204" pitchFamily="34" charset="0"/>
                        </a:rPr>
                        <a:t>Different food is grown and made in different ways. Eating a variety of different foods helps to share out the different work our planet has to do to grow and make our food. </a:t>
                      </a:r>
                      <a:endParaRPr lang="en-GB" sz="1400" dirty="0">
                        <a:solidFill>
                          <a:schemeClr val="tx1"/>
                        </a:solidFill>
                        <a:latin typeface="Arial" panose="020B0604020202020204" pitchFamily="34" charset="0"/>
                        <a:cs typeface="Arial" panose="020B0604020202020204" pitchFamily="34" charset="0"/>
                      </a:endParaRP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tc>
                  <a:txBody>
                    <a:bodyPr/>
                    <a:lstStyle/>
                    <a:p>
                      <a:r>
                        <a:rPr lang="en-GB" sz="1400" dirty="0">
                          <a:solidFill>
                            <a:schemeClr val="tx1"/>
                          </a:solidFill>
                          <a:latin typeface="Arial" panose="020B0604020202020204" pitchFamily="34" charset="0"/>
                          <a:cs typeface="Arial" panose="020B0604020202020204" pitchFamily="34" charset="0"/>
                        </a:rPr>
                        <a:t>Let’s play!</a:t>
                      </a:r>
                      <a:br>
                        <a:rPr lang="en-GB" sz="1400" dirty="0">
                          <a:solidFill>
                            <a:schemeClr val="tx1"/>
                          </a:solidFill>
                          <a:latin typeface="Arial" panose="020B0604020202020204" pitchFamily="34" charset="0"/>
                          <a:cs typeface="Arial" panose="020B0604020202020204" pitchFamily="34" charset="0"/>
                        </a:rPr>
                      </a:br>
                      <a:endParaRPr lang="en-GB" sz="1400" dirty="0">
                        <a:solidFill>
                          <a:schemeClr val="tx1"/>
                        </a:solidFill>
                        <a:latin typeface="Arial" panose="020B0604020202020204" pitchFamily="34" charset="0"/>
                        <a:cs typeface="Arial" panose="020B0604020202020204" pitchFamily="34" charset="0"/>
                      </a:endParaRPr>
                    </a:p>
                    <a:p>
                      <a:r>
                        <a:rPr lang="en-GB" sz="1400" b="0" dirty="0">
                          <a:solidFill>
                            <a:schemeClr val="tx1"/>
                          </a:solidFill>
                          <a:latin typeface="Arial" panose="020B0604020202020204" pitchFamily="34" charset="0"/>
                          <a:cs typeface="Arial" panose="020B0604020202020204" pitchFamily="34" charset="0"/>
                        </a:rPr>
                        <a:t>Give each child a copy of the </a:t>
                      </a:r>
                      <a:r>
                        <a:rPr lang="en-GB" sz="1400" b="1" dirty="0">
                          <a:solidFill>
                            <a:schemeClr val="tx1"/>
                          </a:solidFill>
                          <a:latin typeface="Arial" panose="020B0604020202020204" pitchFamily="34" charset="0"/>
                          <a:cs typeface="Arial" panose="020B0604020202020204" pitchFamily="34" charset="0"/>
                        </a:rPr>
                        <a:t>Find the food and drinks activity sheet. </a:t>
                      </a:r>
                      <a:r>
                        <a:rPr lang="en-GB" sz="1400" b="0" dirty="0">
                          <a:solidFill>
                            <a:schemeClr val="tx1"/>
                          </a:solidFill>
                          <a:latin typeface="Arial" panose="020B0604020202020204" pitchFamily="34" charset="0"/>
                          <a:cs typeface="Arial" panose="020B0604020202020204" pitchFamily="34" charset="0"/>
                        </a:rPr>
                        <a:t>Provide some coloured pencils and counters and try some of the activities on the </a:t>
                      </a:r>
                      <a:r>
                        <a:rPr lang="en-GB" sz="1400" b="1" dirty="0">
                          <a:solidFill>
                            <a:schemeClr val="tx1"/>
                          </a:solidFill>
                          <a:latin typeface="Arial" panose="020B0604020202020204" pitchFamily="34" charset="0"/>
                          <a:cs typeface="Arial" panose="020B0604020202020204" pitchFamily="34" charset="0"/>
                        </a:rPr>
                        <a:t>Find the food and drinks ideas sheet. </a:t>
                      </a:r>
                    </a:p>
                    <a:p>
                      <a:endParaRPr lang="en-GB" sz="1400" b="0" dirty="0">
                        <a:solidFill>
                          <a:schemeClr val="tx1"/>
                        </a:solidFill>
                        <a:latin typeface="Arial" panose="020B0604020202020204" pitchFamily="34" charset="0"/>
                        <a:cs typeface="Arial" panose="020B0604020202020204" pitchFamily="34" charset="0"/>
                      </a:endParaRPr>
                    </a:p>
                    <a:p>
                      <a:r>
                        <a:rPr lang="en-GB" sz="1400" b="0" dirty="0">
                          <a:solidFill>
                            <a:schemeClr val="tx1"/>
                          </a:solidFill>
                          <a:latin typeface="Arial" panose="020B0604020202020204" pitchFamily="34" charset="0"/>
                          <a:cs typeface="Arial" panose="020B0604020202020204" pitchFamily="34" charset="0"/>
                        </a:rPr>
                        <a:t>Talk to the children about trying different foods. What is it like when you try new foods? What new food have you tried recently? Explain that it’s great to try new foods because we can discover new things we like, and it’s good for our body to have a variety of different foods. Cut out the images on the </a:t>
                      </a:r>
                      <a:r>
                        <a:rPr lang="en-GB" sz="1400" b="1" dirty="0">
                          <a:solidFill>
                            <a:schemeClr val="tx1"/>
                          </a:solidFill>
                          <a:latin typeface="Arial" panose="020B0604020202020204" pitchFamily="34" charset="0"/>
                          <a:cs typeface="Arial" panose="020B0604020202020204" pitchFamily="34" charset="0"/>
                        </a:rPr>
                        <a:t>What are they trying sheet. </a:t>
                      </a:r>
                      <a:r>
                        <a:rPr lang="en-GB" sz="1400" b="0" dirty="0">
                          <a:solidFill>
                            <a:schemeClr val="tx1"/>
                          </a:solidFill>
                          <a:latin typeface="Arial" panose="020B0604020202020204" pitchFamily="34" charset="0"/>
                          <a:cs typeface="Arial" panose="020B0604020202020204" pitchFamily="34" charset="0"/>
                        </a:rPr>
                        <a:t>Get the children to match the pictures of the children tasting foods to the images of the foods. </a:t>
                      </a: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extLst>
                  <a:ext uri="{0D108BD9-81ED-4DB2-BD59-A6C34878D82A}">
                    <a16:rowId xmlns:a16="http://schemas.microsoft.com/office/drawing/2014/main" val="2890140646"/>
                  </a:ext>
                </a:extLst>
              </a:tr>
              <a:tr h="1822294">
                <a:tc>
                  <a:txBody>
                    <a:bodyPr/>
                    <a:lstStyle/>
                    <a:p>
                      <a:pPr marL="0" indent="0">
                        <a:buFont typeface="Arial" charset="0"/>
                        <a:buNone/>
                      </a:pPr>
                      <a:br>
                        <a:rPr lang="en-GB" sz="1400" b="0" dirty="0">
                          <a:solidFill>
                            <a:schemeClr val="tx1"/>
                          </a:solidFill>
                          <a:latin typeface="Arial" panose="020B0604020202020204" pitchFamily="34" charset="0"/>
                          <a:cs typeface="Arial" panose="020B0604020202020204" pitchFamily="34" charset="0"/>
                        </a:rPr>
                      </a:br>
                      <a:r>
                        <a:rPr lang="en-GB" sz="1400" b="1" dirty="0">
                          <a:solidFill>
                            <a:schemeClr val="tx1"/>
                          </a:solidFill>
                          <a:latin typeface="Arial" panose="020B0604020202020204" pitchFamily="34" charset="0"/>
                          <a:cs typeface="Arial" panose="020B0604020202020204" pitchFamily="34" charset="0"/>
                        </a:rPr>
                        <a:t>Let’s look!</a:t>
                      </a:r>
                    </a:p>
                    <a:p>
                      <a:pPr marL="0" indent="0">
                        <a:buFont typeface="Arial" charset="0"/>
                        <a:buNone/>
                      </a:pPr>
                      <a:r>
                        <a:rPr lang="en-GB" sz="1400" dirty="0">
                          <a:solidFill>
                            <a:schemeClr val="tx1"/>
                          </a:solidFill>
                          <a:latin typeface="Arial" panose="020B0604020202020204" pitchFamily="34" charset="0"/>
                          <a:cs typeface="Arial" panose="020B0604020202020204" pitchFamily="34" charset="0"/>
                        </a:rPr>
                        <a:t>Show children the </a:t>
                      </a:r>
                      <a:r>
                        <a:rPr lang="en-GB" sz="1400" b="1" dirty="0">
                          <a:solidFill>
                            <a:schemeClr val="tx1"/>
                          </a:solidFill>
                          <a:latin typeface="Arial" panose="020B0604020202020204" pitchFamily="34" charset="0"/>
                          <a:cs typeface="Arial" panose="020B0604020202020204" pitchFamily="34" charset="0"/>
                        </a:rPr>
                        <a:t>Find the food and drinks </a:t>
                      </a:r>
                      <a:r>
                        <a:rPr lang="en-GB" sz="1400" dirty="0">
                          <a:solidFill>
                            <a:schemeClr val="tx1"/>
                          </a:solidFill>
                          <a:latin typeface="Arial" panose="020B0604020202020204" pitchFamily="34" charset="0"/>
                          <a:cs typeface="Arial" panose="020B0604020202020204" pitchFamily="34" charset="0"/>
                        </a:rPr>
                        <a:t>slides (16-18).</a:t>
                      </a:r>
                    </a:p>
                    <a:p>
                      <a:pPr marL="0" indent="0">
                        <a:buFont typeface="Arial" charset="0"/>
                        <a:buNone/>
                      </a:pPr>
                      <a:r>
                        <a:rPr lang="en-GB" sz="1400" dirty="0">
                          <a:solidFill>
                            <a:schemeClr val="tx1"/>
                          </a:solidFill>
                          <a:latin typeface="Arial" panose="020B0604020202020204" pitchFamily="34" charset="0"/>
                          <a:cs typeface="Arial" panose="020B0604020202020204" pitchFamily="34" charset="0"/>
                        </a:rPr>
                        <a:t>Ask the questions shown to help the children identify and name different food and drinks. </a:t>
                      </a:r>
                    </a:p>
                    <a:p>
                      <a:endParaRPr lang="en-GB" sz="1400" dirty="0">
                        <a:solidFill>
                          <a:schemeClr val="tx1"/>
                        </a:solidFill>
                        <a:latin typeface="Arial" panose="020B0604020202020204" pitchFamily="34" charset="0"/>
                        <a:cs typeface="Arial" panose="020B0604020202020204" pitchFamily="34" charset="0"/>
                      </a:endParaRPr>
                    </a:p>
                    <a:p>
                      <a:endParaRPr lang="en-GB" sz="1400" dirty="0">
                        <a:solidFill>
                          <a:schemeClr val="tx1"/>
                        </a:solidFill>
                        <a:latin typeface="Arial" panose="020B0604020202020204" pitchFamily="34" charset="0"/>
                        <a:cs typeface="Arial" panose="020B0604020202020204" pitchFamily="34" charset="0"/>
                      </a:endParaRP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tc>
                  <a:txBody>
                    <a:bodyPr/>
                    <a:lstStyle/>
                    <a:p>
                      <a:r>
                        <a:rPr lang="en-GB" sz="1400" b="1" dirty="0">
                          <a:solidFill>
                            <a:schemeClr val="tx1"/>
                          </a:solidFill>
                          <a:latin typeface="Arial" panose="020B0604020202020204" pitchFamily="34" charset="0"/>
                          <a:cs typeface="Arial" panose="020B0604020202020204" pitchFamily="34" charset="0"/>
                        </a:rPr>
                        <a:t>More ideas</a:t>
                      </a:r>
                      <a:endParaRPr lang="en-GB" sz="14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Do some tasting activities with young children. Use this </a:t>
                      </a:r>
                      <a:r>
                        <a:rPr lang="en-GB" sz="1400" b="1" dirty="0">
                          <a:solidFill>
                            <a:srgbClr val="ED6B17"/>
                          </a:solidFill>
                          <a:latin typeface="Arial" panose="020B060402020202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Tasting guide </a:t>
                      </a:r>
                      <a:r>
                        <a:rPr lang="en-GB" sz="1400" dirty="0">
                          <a:solidFill>
                            <a:schemeClr val="tx1"/>
                          </a:solidFill>
                          <a:latin typeface="Arial" panose="020B0604020202020204" pitchFamily="34" charset="0"/>
                          <a:cs typeface="Arial" panose="020B0604020202020204" pitchFamily="34" charset="0"/>
                        </a:rPr>
                        <a:t>to help you set up and run you tasting session. You could give children a copy of the </a:t>
                      </a:r>
                      <a:r>
                        <a:rPr lang="en-GB" sz="1400" b="1" dirty="0">
                          <a:solidFill>
                            <a:srgbClr val="ED6B17"/>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My food book </a:t>
                      </a:r>
                      <a:r>
                        <a:rPr lang="en-GB" sz="1400" dirty="0">
                          <a:solidFill>
                            <a:schemeClr val="tx1"/>
                          </a:solidFill>
                          <a:latin typeface="Arial" panose="020B0604020202020204" pitchFamily="34" charset="0"/>
                          <a:cs typeface="Arial" panose="020B0604020202020204" pitchFamily="34" charset="0"/>
                        </a:rPr>
                        <a:t>so they can track what they taste. You could award </a:t>
                      </a:r>
                      <a:r>
                        <a:rPr lang="en-GB" sz="1400" b="1" dirty="0">
                          <a:solidFill>
                            <a:srgbClr val="ED6B17"/>
                          </a:solidFill>
                          <a:latin typeface="Arial" panose="020B0604020202020204" pitchFamily="34" charset="0"/>
                          <a:cs typeface="Arial" panose="020B0604020202020204" pitchFamily="34" charset="0"/>
                          <a:hlinkClick r:id="rId5">
                            <a:extLst>
                              <a:ext uri="{A12FA001-AC4F-418D-AE19-62706E023703}">
                                <ahyp:hlinkClr xmlns:ahyp="http://schemas.microsoft.com/office/drawing/2018/hyperlinkcolor" val="tx"/>
                              </a:ext>
                            </a:extLst>
                          </a:hlinkClick>
                        </a:rPr>
                        <a:t>Super taster certificates </a:t>
                      </a:r>
                      <a:r>
                        <a:rPr lang="en-GB" sz="1400" dirty="0">
                          <a:solidFill>
                            <a:schemeClr val="tx1"/>
                          </a:solidFill>
                          <a:latin typeface="Arial" panose="020B0604020202020204" pitchFamily="34" charset="0"/>
                          <a:cs typeface="Arial" panose="020B0604020202020204" pitchFamily="34" charset="0"/>
                        </a:rPr>
                        <a:t>to those willing to try new foods.</a:t>
                      </a:r>
                    </a:p>
                    <a:p>
                      <a:endParaRPr lang="en-GB" sz="1400" dirty="0">
                        <a:solidFill>
                          <a:schemeClr val="tx1"/>
                        </a:solidFill>
                        <a:latin typeface="Arial" panose="020B0604020202020204" pitchFamily="34" charset="0"/>
                        <a:cs typeface="Arial" panose="020B0604020202020204" pitchFamily="34" charset="0"/>
                      </a:endParaRPr>
                    </a:p>
                    <a:p>
                      <a:r>
                        <a:rPr lang="en-GB" sz="1400" dirty="0">
                          <a:solidFill>
                            <a:schemeClr val="tx1"/>
                          </a:solidFill>
                          <a:latin typeface="Arial" panose="020B0604020202020204" pitchFamily="34" charset="0"/>
                          <a:cs typeface="Arial" panose="020B0604020202020204" pitchFamily="34" charset="0"/>
                        </a:rPr>
                        <a:t>Teach more about eating a variety of foods and play the </a:t>
                      </a:r>
                      <a:r>
                        <a:rPr lang="en-GB" sz="1400" b="1" dirty="0">
                          <a:solidFill>
                            <a:srgbClr val="ED6B17"/>
                          </a:solidFill>
                          <a:latin typeface="Arial" panose="020B0604020202020204" pitchFamily="34" charset="0"/>
                          <a:cs typeface="Arial" panose="020B0604020202020204" pitchFamily="34" charset="0"/>
                          <a:hlinkClick r:id="rId6">
                            <a:extLst>
                              <a:ext uri="{A12FA001-AC4F-418D-AE19-62706E023703}">
                                <ahyp:hlinkClr xmlns:ahyp="http://schemas.microsoft.com/office/drawing/2018/hyperlinkcolor" val="tx"/>
                              </a:ext>
                            </a:extLst>
                          </a:hlinkClick>
                        </a:rPr>
                        <a:t>Eatwell game</a:t>
                      </a:r>
                      <a:r>
                        <a:rPr lang="en-GB" sz="1400" dirty="0">
                          <a:solidFill>
                            <a:schemeClr val="tx1"/>
                          </a:solidFill>
                          <a:latin typeface="Arial" panose="020B0604020202020204" pitchFamily="34" charset="0"/>
                          <a:cs typeface="Arial" panose="020B0604020202020204" pitchFamily="34" charset="0"/>
                        </a:rPr>
                        <a:t>. </a:t>
                      </a:r>
                    </a:p>
                  </a:txBody>
                  <a:tcPr>
                    <a:lnL w="38100" cap="flat" cmpd="sng" algn="ctr">
                      <a:solidFill>
                        <a:srgbClr val="E46B2F"/>
                      </a:solidFill>
                      <a:prstDash val="solid"/>
                      <a:round/>
                      <a:headEnd type="none" w="med" len="med"/>
                      <a:tailEnd type="none" w="med" len="med"/>
                    </a:lnL>
                    <a:lnR w="38100" cap="flat" cmpd="sng" algn="ctr">
                      <a:solidFill>
                        <a:srgbClr val="E46B2F"/>
                      </a:solidFill>
                      <a:prstDash val="solid"/>
                      <a:round/>
                      <a:headEnd type="none" w="med" len="med"/>
                      <a:tailEnd type="none" w="med" len="med"/>
                    </a:lnR>
                    <a:lnT w="38100" cap="flat" cmpd="sng" algn="ctr">
                      <a:solidFill>
                        <a:srgbClr val="E46B2F"/>
                      </a:solidFill>
                      <a:prstDash val="solid"/>
                      <a:round/>
                      <a:headEnd type="none" w="med" len="med"/>
                      <a:tailEnd type="none" w="med" len="med"/>
                    </a:lnT>
                    <a:lnB w="38100" cap="flat" cmpd="sng" algn="ctr">
                      <a:solidFill>
                        <a:srgbClr val="E46B2F"/>
                      </a:solidFill>
                      <a:prstDash val="solid"/>
                      <a:round/>
                      <a:headEnd type="none" w="med" len="med"/>
                      <a:tailEnd type="none" w="med" len="med"/>
                    </a:lnB>
                    <a:solidFill>
                      <a:schemeClr val="bg1"/>
                    </a:solidFill>
                  </a:tcPr>
                </a:tc>
                <a:extLst>
                  <a:ext uri="{0D108BD9-81ED-4DB2-BD59-A6C34878D82A}">
                    <a16:rowId xmlns:a16="http://schemas.microsoft.com/office/drawing/2014/main" val="805624427"/>
                  </a:ext>
                </a:extLst>
              </a:tr>
            </a:tbl>
          </a:graphicData>
        </a:graphic>
      </p:graphicFrame>
      <p:sp>
        <p:nvSpPr>
          <p:cNvPr id="6" name="Title 1">
            <a:extLst>
              <a:ext uri="{FF2B5EF4-FFF2-40B4-BE49-F238E27FC236}">
                <a16:creationId xmlns:a16="http://schemas.microsoft.com/office/drawing/2014/main" id="{11DE64E5-4AA7-67D4-9643-064B7114D7C4}"/>
              </a:ext>
            </a:extLst>
          </p:cNvPr>
          <p:cNvSpPr txBox="1">
            <a:spLocks/>
          </p:cNvSpPr>
          <p:nvPr/>
        </p:nvSpPr>
        <p:spPr>
          <a:xfrm>
            <a:off x="370114" y="1226045"/>
            <a:ext cx="1838670" cy="379327"/>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r>
              <a:rPr lang="en-US" sz="2400">
                <a:solidFill>
                  <a:schemeClr val="tx1"/>
                </a:solidFill>
              </a:rPr>
              <a:t>Activities</a:t>
            </a:r>
          </a:p>
        </p:txBody>
      </p:sp>
      <p:sp>
        <p:nvSpPr>
          <p:cNvPr id="8" name="Title 1">
            <a:extLst>
              <a:ext uri="{FF2B5EF4-FFF2-40B4-BE49-F238E27FC236}">
                <a16:creationId xmlns:a16="http://schemas.microsoft.com/office/drawing/2014/main" id="{91BCFF3B-2FFF-D6EA-21D2-D6B8369073AC}"/>
              </a:ext>
            </a:extLst>
          </p:cNvPr>
          <p:cNvSpPr>
            <a:spLocks noGrp="1"/>
          </p:cNvSpPr>
          <p:nvPr>
            <p:ph type="ctrTitle"/>
          </p:nvPr>
        </p:nvSpPr>
        <p:spPr>
          <a:xfrm>
            <a:off x="3973802" y="1176075"/>
            <a:ext cx="4702112" cy="548474"/>
          </a:xfrm>
        </p:spPr>
        <p:txBody>
          <a:bodyPr>
            <a:noAutofit/>
          </a:bodyPr>
          <a:lstStyle/>
          <a:p>
            <a:r>
              <a:rPr lang="en-GB" sz="3600"/>
              <a:t>Eat a variety of food</a:t>
            </a:r>
          </a:p>
        </p:txBody>
      </p:sp>
    </p:spTree>
    <p:extLst>
      <p:ext uri="{BB962C8B-B14F-4D97-AF65-F5344CB8AC3E}">
        <p14:creationId xmlns:p14="http://schemas.microsoft.com/office/powerpoint/2010/main" val="21166409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FE8699-855D-2EB7-EC1B-56D63FA06B2A}"/>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FD129DEF-8BB9-E364-5C5F-D97A7073F373}"/>
              </a:ext>
            </a:extLst>
          </p:cNvPr>
          <p:cNvSpPr txBox="1">
            <a:spLocks/>
          </p:cNvSpPr>
          <p:nvPr/>
        </p:nvSpPr>
        <p:spPr>
          <a:xfrm>
            <a:off x="711063" y="2119125"/>
            <a:ext cx="10733315" cy="1006271"/>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r>
              <a:rPr lang="en-US" sz="2400">
                <a:solidFill>
                  <a:schemeClr val="tx1"/>
                </a:solidFill>
              </a:rPr>
              <a:t>We need different types of food to keep our body healthy.</a:t>
            </a:r>
          </a:p>
        </p:txBody>
      </p:sp>
      <p:pic>
        <p:nvPicPr>
          <p:cNvPr id="6" name="Picture 5" descr="A child in an orange shirt with his arms up&#10;&#10;AI-generated content may be incorrect.">
            <a:extLst>
              <a:ext uri="{FF2B5EF4-FFF2-40B4-BE49-F238E27FC236}">
                <a16:creationId xmlns:a16="http://schemas.microsoft.com/office/drawing/2014/main" id="{3B4425EB-385F-E30A-904A-F4151EAAC06E}"/>
              </a:ext>
            </a:extLst>
          </p:cNvPr>
          <p:cNvPicPr>
            <a:picLocks noChangeAspect="1"/>
          </p:cNvPicPr>
          <p:nvPr/>
        </p:nvPicPr>
        <p:blipFill>
          <a:blip r:embed="rId2"/>
          <a:srcRect l="6392" t="11199" r="9207"/>
          <a:stretch>
            <a:fillRect/>
          </a:stretch>
        </p:blipFill>
        <p:spPr>
          <a:xfrm>
            <a:off x="747621" y="2622260"/>
            <a:ext cx="5616953" cy="3941826"/>
          </a:xfrm>
          <a:prstGeom prst="rect">
            <a:avLst/>
          </a:prstGeom>
          <a:ln>
            <a:solidFill>
              <a:srgbClr val="E46B2F"/>
            </a:solidFill>
          </a:ln>
        </p:spPr>
      </p:pic>
      <p:sp>
        <p:nvSpPr>
          <p:cNvPr id="11" name="Title 1">
            <a:extLst>
              <a:ext uri="{FF2B5EF4-FFF2-40B4-BE49-F238E27FC236}">
                <a16:creationId xmlns:a16="http://schemas.microsoft.com/office/drawing/2014/main" id="{A3481434-9080-9658-1DC7-34771C25567C}"/>
              </a:ext>
            </a:extLst>
          </p:cNvPr>
          <p:cNvSpPr>
            <a:spLocks noGrp="1"/>
          </p:cNvSpPr>
          <p:nvPr>
            <p:ph type="ctrTitle"/>
          </p:nvPr>
        </p:nvSpPr>
        <p:spPr>
          <a:xfrm>
            <a:off x="711063" y="1303318"/>
            <a:ext cx="10589793" cy="471053"/>
          </a:xfrm>
        </p:spPr>
        <p:txBody>
          <a:bodyPr>
            <a:noAutofit/>
          </a:bodyPr>
          <a:lstStyle/>
          <a:p>
            <a:r>
              <a:rPr lang="en-GB" sz="3600"/>
              <a:t>Eat a variety</a:t>
            </a:r>
            <a:endParaRPr lang="en-GB" sz="3600" b="0"/>
          </a:p>
        </p:txBody>
      </p:sp>
      <p:sp>
        <p:nvSpPr>
          <p:cNvPr id="12" name="TextBox 11">
            <a:extLst>
              <a:ext uri="{FF2B5EF4-FFF2-40B4-BE49-F238E27FC236}">
                <a16:creationId xmlns:a16="http://schemas.microsoft.com/office/drawing/2014/main" id="{5194650A-E3BE-6168-27EC-CAB23DD28234}"/>
              </a:ext>
            </a:extLst>
          </p:cNvPr>
          <p:cNvSpPr txBox="1"/>
          <p:nvPr/>
        </p:nvSpPr>
        <p:spPr>
          <a:xfrm>
            <a:off x="6585857" y="3822453"/>
            <a:ext cx="4495800" cy="830997"/>
          </a:xfrm>
          <a:prstGeom prst="rect">
            <a:avLst/>
          </a:prstGeom>
          <a:noFill/>
        </p:spPr>
        <p:txBody>
          <a:bodyPr wrap="square" rtlCol="0">
            <a:spAutoFit/>
          </a:bodyPr>
          <a:lstStyle/>
          <a:p>
            <a:r>
              <a:rPr lang="en-GB" sz="2400">
                <a:latin typeface="Arial" panose="020B0604020202020204" pitchFamily="34" charset="0"/>
                <a:cs typeface="Arial" panose="020B0604020202020204" pitchFamily="34" charset="0"/>
              </a:rPr>
              <a:t>Can you think of 5 different foods that you like to eat?</a:t>
            </a:r>
          </a:p>
        </p:txBody>
      </p:sp>
    </p:spTree>
    <p:extLst>
      <p:ext uri="{BB962C8B-B14F-4D97-AF65-F5344CB8AC3E}">
        <p14:creationId xmlns:p14="http://schemas.microsoft.com/office/powerpoint/2010/main" val="39120771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03510-99E7-B8DA-F843-BCF9B4061A22}"/>
            </a:ext>
          </a:extLst>
        </p:cNvPr>
        <p:cNvGrpSpPr/>
        <p:nvPr/>
      </p:nvGrpSpPr>
      <p:grpSpPr>
        <a:xfrm>
          <a:off x="0" y="0"/>
          <a:ext cx="0" cy="0"/>
          <a:chOff x="0" y="0"/>
          <a:chExt cx="0" cy="0"/>
        </a:xfrm>
      </p:grpSpPr>
      <p:sp>
        <p:nvSpPr>
          <p:cNvPr id="3" name="Title 1">
            <a:extLst>
              <a:ext uri="{FF2B5EF4-FFF2-40B4-BE49-F238E27FC236}">
                <a16:creationId xmlns:a16="http://schemas.microsoft.com/office/drawing/2014/main" id="{5FF94FE5-EF26-3D62-9366-EB36AFC5A5F2}"/>
              </a:ext>
            </a:extLst>
          </p:cNvPr>
          <p:cNvSpPr txBox="1">
            <a:spLocks/>
          </p:cNvSpPr>
          <p:nvPr/>
        </p:nvSpPr>
        <p:spPr>
          <a:xfrm>
            <a:off x="653142" y="2053644"/>
            <a:ext cx="10733315" cy="1006271"/>
          </a:xfrm>
          <a:prstGeom prst="rect">
            <a:avLst/>
          </a:prstGeom>
        </p:spPr>
        <p:txBody>
          <a:bodyPr lIns="0" tIns="0" rIns="0" bIns="0" anchor="t"/>
          <a:lstStyle>
            <a:lvl1pPr algn="l" defTabSz="914400" rtl="0" eaLnBrk="1" latinLnBrk="0" hangingPunct="1">
              <a:lnSpc>
                <a:spcPct val="90000"/>
              </a:lnSpc>
              <a:spcBef>
                <a:spcPct val="0"/>
              </a:spcBef>
              <a:buNone/>
              <a:defRPr sz="3400" b="1" i="0" kern="1200">
                <a:solidFill>
                  <a:srgbClr val="ED6B17"/>
                </a:solidFill>
                <a:latin typeface="Arial" charset="0"/>
                <a:ea typeface="Arial" charset="0"/>
                <a:cs typeface="Arial" charset="0"/>
              </a:defRPr>
            </a:lvl1pPr>
          </a:lstStyle>
          <a:p>
            <a:r>
              <a:rPr lang="en-US" sz="2400">
                <a:solidFill>
                  <a:schemeClr val="tx1"/>
                </a:solidFill>
              </a:rPr>
              <a:t>Having different types of food helps to keep our planet healthy too! </a:t>
            </a:r>
          </a:p>
        </p:txBody>
      </p:sp>
      <p:sp>
        <p:nvSpPr>
          <p:cNvPr id="11" name="Title 1">
            <a:extLst>
              <a:ext uri="{FF2B5EF4-FFF2-40B4-BE49-F238E27FC236}">
                <a16:creationId xmlns:a16="http://schemas.microsoft.com/office/drawing/2014/main" id="{5050075C-B7CA-DDE7-04A8-EC82F6EDA078}"/>
              </a:ext>
            </a:extLst>
          </p:cNvPr>
          <p:cNvSpPr>
            <a:spLocks noGrp="1"/>
          </p:cNvSpPr>
          <p:nvPr>
            <p:ph type="ctrTitle"/>
          </p:nvPr>
        </p:nvSpPr>
        <p:spPr>
          <a:xfrm>
            <a:off x="653142" y="1422069"/>
            <a:ext cx="10589793" cy="482932"/>
          </a:xfrm>
        </p:spPr>
        <p:txBody>
          <a:bodyPr>
            <a:noAutofit/>
          </a:bodyPr>
          <a:lstStyle/>
          <a:p>
            <a:r>
              <a:rPr lang="en-GB" sz="3600"/>
              <a:t>Eat a variety</a:t>
            </a:r>
            <a:endParaRPr lang="en-GB" sz="3600" b="0"/>
          </a:p>
        </p:txBody>
      </p:sp>
      <p:pic>
        <p:nvPicPr>
          <p:cNvPr id="14" name="Picture 13" descr="A child hugging a globe&#10;&#10;Description automatically generated with medium confidence">
            <a:extLst>
              <a:ext uri="{FF2B5EF4-FFF2-40B4-BE49-F238E27FC236}">
                <a16:creationId xmlns:a16="http://schemas.microsoft.com/office/drawing/2014/main" id="{7EEC3FE3-7B7C-F2F3-EB67-4A1E4042189A}"/>
              </a:ext>
            </a:extLst>
          </p:cNvPr>
          <p:cNvPicPr>
            <a:picLocks noChangeAspect="1"/>
          </p:cNvPicPr>
          <p:nvPr/>
        </p:nvPicPr>
        <p:blipFill rotWithShape="1">
          <a:blip r:embed="rId2"/>
          <a:srcRect l="10196" b="14177"/>
          <a:stretch>
            <a:fillRect/>
          </a:stretch>
        </p:blipFill>
        <p:spPr bwMode="auto">
          <a:xfrm>
            <a:off x="653142" y="2675120"/>
            <a:ext cx="5717739" cy="3644276"/>
          </a:xfrm>
          <a:prstGeom prst="rect">
            <a:avLst/>
          </a:prstGeom>
          <a:ln>
            <a:solidFill>
              <a:srgbClr val="E46B2F"/>
            </a:solidFill>
          </a:ln>
          <a:extLst>
            <a:ext uri="{53640926-AAD7-44D8-BBD7-CCE9431645EC}">
              <a14:shadowObscured xmlns:a14="http://schemas.microsoft.com/office/drawing/2010/main"/>
            </a:ext>
          </a:extLst>
        </p:spPr>
      </p:pic>
      <p:sp>
        <p:nvSpPr>
          <p:cNvPr id="2" name="TextBox 1">
            <a:extLst>
              <a:ext uri="{FF2B5EF4-FFF2-40B4-BE49-F238E27FC236}">
                <a16:creationId xmlns:a16="http://schemas.microsoft.com/office/drawing/2014/main" id="{C413E90C-349D-BF51-9064-26D7133EFCC5}"/>
              </a:ext>
            </a:extLst>
          </p:cNvPr>
          <p:cNvSpPr txBox="1"/>
          <p:nvPr/>
        </p:nvSpPr>
        <p:spPr>
          <a:xfrm>
            <a:off x="7117250" y="3798085"/>
            <a:ext cx="3844665" cy="830997"/>
          </a:xfrm>
          <a:prstGeom prst="rect">
            <a:avLst/>
          </a:prstGeom>
          <a:noFill/>
        </p:spPr>
        <p:txBody>
          <a:bodyPr wrap="square" rtlCol="0">
            <a:spAutoFit/>
          </a:bodyPr>
          <a:lstStyle/>
          <a:p>
            <a:r>
              <a:rPr lang="en-GB" sz="2400">
                <a:latin typeface="Arial" panose="020B0604020202020204" pitchFamily="34" charset="0"/>
                <a:cs typeface="Arial" panose="020B0604020202020204" pitchFamily="34" charset="0"/>
              </a:rPr>
              <a:t>What new foods would you like to try?</a:t>
            </a:r>
          </a:p>
        </p:txBody>
      </p:sp>
    </p:spTree>
    <p:extLst>
      <p:ext uri="{BB962C8B-B14F-4D97-AF65-F5344CB8AC3E}">
        <p14:creationId xmlns:p14="http://schemas.microsoft.com/office/powerpoint/2010/main" val="66805022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B7717B116CB0458FBBE0A0DE0182DD" ma:contentTypeVersion="13" ma:contentTypeDescription="Create a new document." ma:contentTypeScope="" ma:versionID="ce0553dddd25d99b22cfbc3590afeb1a">
  <xsd:schema xmlns:xsd="http://www.w3.org/2001/XMLSchema" xmlns:xs="http://www.w3.org/2001/XMLSchema" xmlns:p="http://schemas.microsoft.com/office/2006/metadata/properties" xmlns:ns2="4c7d02dd-d8f6-4ac9-bd74-b11e6dbbf829" xmlns:ns3="e23bd75c-2c0f-42ec-881a-8c8145746009" targetNamespace="http://schemas.microsoft.com/office/2006/metadata/properties" ma:root="true" ma:fieldsID="c216a21d9ec43ded0ea9f5496cf36e2c" ns2:_="" ns3:_="">
    <xsd:import namespace="4c7d02dd-d8f6-4ac9-bd74-b11e6dbbf829"/>
    <xsd:import namespace="e23bd75c-2c0f-42ec-881a-8c8145746009"/>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lcf76f155ced4ddcb4097134ff3c332f" minOccurs="0"/>
                <xsd:element ref="ns3:TaxCatchAll" minOccurs="0"/>
                <xsd:element ref="ns2:MediaServiceDateTaken" minOccurs="0"/>
                <xsd:element ref="ns2:MediaServiceOCR" minOccurs="0"/>
                <xsd:element ref="ns2:MediaServiceGenerationTime" minOccurs="0"/>
                <xsd:element ref="ns2:MediaServiceEventHashCode" minOccurs="0"/>
                <xsd:element ref="ns2:MediaServiceLocatio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7d02dd-d8f6-4ac9-bd74-b11e6dbbf82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BillingMetadata" ma:index="20"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23bd75c-2c0f-42ec-881a-8c8145746009"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bee8a2b1-86da-4118-9ec0-6d7b842742b1}" ma:internalName="TaxCatchAll" ma:showField="CatchAllData" ma:web="e23bd75c-2c0f-42ec-881a-8c814574600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c7d02dd-d8f6-4ac9-bd74-b11e6dbbf829">
      <Terms xmlns="http://schemas.microsoft.com/office/infopath/2007/PartnerControls"/>
    </lcf76f155ced4ddcb4097134ff3c332f>
    <TaxCatchAll xmlns="e23bd75c-2c0f-42ec-881a-8c8145746009"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57A5AEA-971B-4A30-92E4-BCE027F8D9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7d02dd-d8f6-4ac9-bd74-b11e6dbbf829"/>
    <ds:schemaRef ds:uri="e23bd75c-2c0f-42ec-881a-8c814574600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D95F3CD-14AA-4BEE-9091-30F6E21E6BD0}">
  <ds:schemaRefs>
    <ds:schemaRef ds:uri="e23bd75c-2c0f-42ec-881a-8c8145746009"/>
    <ds:schemaRef ds:uri="http://schemas.microsoft.com/office/2006/documentManagement/types"/>
    <ds:schemaRef ds:uri="http://schemas.microsoft.com/office/infopath/2007/PartnerControls"/>
    <ds:schemaRef ds:uri="http://purl.org/dc/dcmitype/"/>
    <ds:schemaRef ds:uri="4c7d02dd-d8f6-4ac9-bd74-b11e6dbbf829"/>
    <ds:schemaRef ds:uri="http://schemas.openxmlformats.org/package/2006/metadata/core-properties"/>
    <ds:schemaRef ds:uri="http://purl.org/dc/terms/"/>
    <ds:schemaRef ds:uri="http://schemas.microsoft.com/office/2006/metadata/properties"/>
    <ds:schemaRef ds:uri="http://www.w3.org/XML/1998/namespace"/>
    <ds:schemaRef ds:uri="http://purl.org/dc/elements/1.1/"/>
  </ds:schemaRefs>
</ds:datastoreItem>
</file>

<file path=customXml/itemProps3.xml><?xml version="1.0" encoding="utf-8"?>
<ds:datastoreItem xmlns:ds="http://schemas.openxmlformats.org/officeDocument/2006/customXml" ds:itemID="{8189F6AC-282A-45A9-80B0-E6414DE1242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617</TotalTime>
  <Words>2286</Words>
  <Application>Microsoft Office PowerPoint</Application>
  <PresentationFormat>Widescreen</PresentationFormat>
  <Paragraphs>199</Paragraphs>
  <Slides>37</Slides>
  <Notes>5</Notes>
  <HiddenSlides>0</HiddenSlides>
  <MMClips>0</MMClips>
  <ScaleCrop>false</ScaleCrop>
  <HeadingPairs>
    <vt:vector size="6" baseType="variant">
      <vt:variant>
        <vt:lpstr>Fonts Used</vt:lpstr>
      </vt:variant>
      <vt:variant>
        <vt:i4>2</vt:i4>
      </vt:variant>
      <vt:variant>
        <vt:lpstr>Theme</vt:lpstr>
      </vt:variant>
      <vt:variant>
        <vt:i4>4</vt:i4>
      </vt:variant>
      <vt:variant>
        <vt:lpstr>Slide Titles</vt:lpstr>
      </vt:variant>
      <vt:variant>
        <vt:i4>37</vt:i4>
      </vt:variant>
    </vt:vector>
  </HeadingPairs>
  <TitlesOfParts>
    <vt:vector size="43" baseType="lpstr">
      <vt:lpstr>Arial</vt:lpstr>
      <vt:lpstr>Calibri</vt:lpstr>
      <vt:lpstr>Office Theme</vt:lpstr>
      <vt:lpstr>Custom Design</vt:lpstr>
      <vt:lpstr>1_Custom Design</vt:lpstr>
      <vt:lpstr>3_Custom Design</vt:lpstr>
      <vt:lpstr>Sustainable healthy food</vt:lpstr>
      <vt:lpstr>Food – a fact of life and sustainability   </vt:lpstr>
      <vt:lpstr>What is sustainable healthy food?</vt:lpstr>
      <vt:lpstr>About our land, water and energy</vt:lpstr>
      <vt:lpstr>What to teach young learners about sustainable healthy food</vt:lpstr>
      <vt:lpstr>Eat a variety of food</vt:lpstr>
      <vt:lpstr>Eat a variety of food</vt:lpstr>
      <vt:lpstr>Eat a variety</vt:lpstr>
      <vt:lpstr>Eat a variety</vt:lpstr>
      <vt:lpstr>We need lots of fruit and vegetables. </vt:lpstr>
      <vt:lpstr>We need foods like potatoes, bread, rice and pasta.</vt:lpstr>
      <vt:lpstr>We need food like milk, cheese and yogurt.  </vt:lpstr>
      <vt:lpstr>We need food like beans, pulses, fish, eggs and meat. </vt:lpstr>
      <vt:lpstr>We also need drinks like water and milk.  </vt:lpstr>
      <vt:lpstr>It is good to try lots of different types of food! </vt:lpstr>
      <vt:lpstr>Find the food and drinks!</vt:lpstr>
      <vt:lpstr>Find the food and drinks!</vt:lpstr>
      <vt:lpstr>Find the food and drinks!</vt:lpstr>
      <vt:lpstr>Super taster</vt:lpstr>
      <vt:lpstr>Reduce food waste</vt:lpstr>
      <vt:lpstr>Reduce food waste</vt:lpstr>
      <vt:lpstr>Food waste</vt:lpstr>
      <vt:lpstr>Making our food</vt:lpstr>
      <vt:lpstr>Making our food</vt:lpstr>
      <vt:lpstr>Our food</vt:lpstr>
      <vt:lpstr>Food waste</vt:lpstr>
      <vt:lpstr>Food waste</vt:lpstr>
      <vt:lpstr>Food waste</vt:lpstr>
      <vt:lpstr>Sort the food</vt:lpstr>
      <vt:lpstr>Let’s see!</vt:lpstr>
      <vt:lpstr>Sort the food</vt:lpstr>
      <vt:lpstr>Let’s see!</vt:lpstr>
      <vt:lpstr>Saving food</vt:lpstr>
      <vt:lpstr>How can we save food?</vt:lpstr>
      <vt:lpstr>How can we save food?</vt:lpstr>
      <vt:lpstr>How can we save food?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Claire Theobald</cp:lastModifiedBy>
  <cp:revision>1</cp:revision>
  <cp:lastPrinted>2022-01-12T11:50:16Z</cp:lastPrinted>
  <dcterms:created xsi:type="dcterms:W3CDTF">2018-10-10T09:22:08Z</dcterms:created>
  <dcterms:modified xsi:type="dcterms:W3CDTF">2026-03-04T15:11:17Z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0x0101008BB7717B116CB0458FBBE0A0DE0182DD</vt:lpwstr>
  </property>
  <property fmtid="{D5CDD505-2E9C-101B-9397-08002B2CF9AE}" pid="3" name="MediaServiceImageTags">
    <vt:lpwstr/>
  </property>
</Properties>
</file>